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93"/>
  </p:notesMasterIdLst>
  <p:sldIdLst>
    <p:sldId id="256" r:id="rId3"/>
    <p:sldId id="460" r:id="rId4"/>
    <p:sldId id="484" r:id="rId5"/>
    <p:sldId id="485" r:id="rId6"/>
    <p:sldId id="486" r:id="rId7"/>
    <p:sldId id="377" r:id="rId8"/>
    <p:sldId id="459" r:id="rId9"/>
    <p:sldId id="381" r:id="rId10"/>
    <p:sldId id="383" r:id="rId11"/>
    <p:sldId id="384" r:id="rId12"/>
    <p:sldId id="385" r:id="rId13"/>
    <p:sldId id="386" r:id="rId14"/>
    <p:sldId id="467" r:id="rId15"/>
    <p:sldId id="387" r:id="rId16"/>
    <p:sldId id="388" r:id="rId17"/>
    <p:sldId id="389" r:id="rId18"/>
    <p:sldId id="390" r:id="rId19"/>
    <p:sldId id="474" r:id="rId20"/>
    <p:sldId id="391" r:id="rId21"/>
    <p:sldId id="475" r:id="rId22"/>
    <p:sldId id="397" r:id="rId23"/>
    <p:sldId id="395" r:id="rId24"/>
    <p:sldId id="398" r:id="rId25"/>
    <p:sldId id="399" r:id="rId26"/>
    <p:sldId id="400" r:id="rId27"/>
    <p:sldId id="401" r:id="rId28"/>
    <p:sldId id="402" r:id="rId29"/>
    <p:sldId id="403" r:id="rId30"/>
    <p:sldId id="404" r:id="rId31"/>
    <p:sldId id="471" r:id="rId32"/>
    <p:sldId id="405" r:id="rId33"/>
    <p:sldId id="406" r:id="rId34"/>
    <p:sldId id="407" r:id="rId35"/>
    <p:sldId id="408" r:id="rId36"/>
    <p:sldId id="461" r:id="rId37"/>
    <p:sldId id="462" r:id="rId38"/>
    <p:sldId id="463" r:id="rId39"/>
    <p:sldId id="413" r:id="rId40"/>
    <p:sldId id="468" r:id="rId41"/>
    <p:sldId id="476" r:id="rId42"/>
    <p:sldId id="392" r:id="rId43"/>
    <p:sldId id="411" r:id="rId44"/>
    <p:sldId id="477" r:id="rId45"/>
    <p:sldId id="469" r:id="rId46"/>
    <p:sldId id="470" r:id="rId47"/>
    <p:sldId id="465" r:id="rId48"/>
    <p:sldId id="480" r:id="rId49"/>
    <p:sldId id="410" r:id="rId50"/>
    <p:sldId id="487" r:id="rId51"/>
    <p:sldId id="481" r:id="rId52"/>
    <p:sldId id="412" r:id="rId53"/>
    <p:sldId id="466" r:id="rId54"/>
    <p:sldId id="414" r:id="rId55"/>
    <p:sldId id="426" r:id="rId56"/>
    <p:sldId id="415" r:id="rId57"/>
    <p:sldId id="425" r:id="rId58"/>
    <p:sldId id="442" r:id="rId59"/>
    <p:sldId id="423" r:id="rId60"/>
    <p:sldId id="422" r:id="rId61"/>
    <p:sldId id="435" r:id="rId62"/>
    <p:sldId id="434" r:id="rId63"/>
    <p:sldId id="441" r:id="rId64"/>
    <p:sldId id="440" r:id="rId65"/>
    <p:sldId id="439" r:id="rId66"/>
    <p:sldId id="424" r:id="rId67"/>
    <p:sldId id="443" r:id="rId68"/>
    <p:sldId id="438" r:id="rId69"/>
    <p:sldId id="444" r:id="rId70"/>
    <p:sldId id="445" r:id="rId71"/>
    <p:sldId id="437" r:id="rId72"/>
    <p:sldId id="472" r:id="rId73"/>
    <p:sldId id="436" r:id="rId74"/>
    <p:sldId id="432" r:id="rId75"/>
    <p:sldId id="446" r:id="rId76"/>
    <p:sldId id="447" r:id="rId77"/>
    <p:sldId id="431" r:id="rId78"/>
    <p:sldId id="448" r:id="rId79"/>
    <p:sldId id="449" r:id="rId80"/>
    <p:sldId id="451" r:id="rId81"/>
    <p:sldId id="452" r:id="rId82"/>
    <p:sldId id="453" r:id="rId83"/>
    <p:sldId id="455" r:id="rId84"/>
    <p:sldId id="454" r:id="rId85"/>
    <p:sldId id="456" r:id="rId86"/>
    <p:sldId id="457" r:id="rId87"/>
    <p:sldId id="458" r:id="rId88"/>
    <p:sldId id="478" r:id="rId89"/>
    <p:sldId id="482" r:id="rId90"/>
    <p:sldId id="479" r:id="rId91"/>
    <p:sldId id="488" r:id="rId92"/>
  </p:sldIdLst>
  <p:sldSz cx="9144000" cy="6858000" type="screen4x3"/>
  <p:notesSz cx="7077075" cy="9363075"/>
  <p:embeddedFontLst>
    <p:embeddedFont>
      <p:font typeface="Calibri" panose="020F0502020204030204" pitchFamily="34" charset="0"/>
      <p:regular r:id="rId94"/>
      <p:bold r:id="rId95"/>
      <p:italic r:id="rId96"/>
      <p:boldItalic r:id="rId97"/>
    </p:embeddedFont>
    <p:embeddedFont>
      <p:font typeface="Arial Black" panose="020B0A04020102020204" pitchFamily="34" charset="0"/>
      <p:bold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951FC2-70F1-4839-B07B-92D3564EBA91}">
  <a:tblStyle styleId="{7D951FC2-70F1-4839-B07B-92D3564EBA9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6397" autoAdjust="0"/>
  </p:normalViewPr>
  <p:slideViewPr>
    <p:cSldViewPr snapToGrid="0" snapToObjects="1">
      <p:cViewPr varScale="1">
        <p:scale>
          <a:sx n="79" d="100"/>
          <a:sy n="79" d="100"/>
        </p:scale>
        <p:origin x="1722"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Lst>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00" d="100"/>
          <a:sy n="100" d="100"/>
        </p:scale>
        <p:origin x="2520" y="-183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font" Target="fonts/font4.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1.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63" Type="http://schemas.openxmlformats.org/officeDocument/2006/relationships/slide" Target="slides/slide66.xml"/><Relationship Id="rId68" Type="http://schemas.openxmlformats.org/officeDocument/2006/relationships/slide" Target="slides/slide71.xml"/><Relationship Id="rId76" Type="http://schemas.openxmlformats.org/officeDocument/2006/relationships/slide" Target="slides/slide79.xml"/><Relationship Id="rId84" Type="http://schemas.openxmlformats.org/officeDocument/2006/relationships/slide" Target="slides/slide87.xml"/><Relationship Id="rId7" Type="http://schemas.openxmlformats.org/officeDocument/2006/relationships/slide" Target="slides/slide10.xml"/><Relationship Id="rId71" Type="http://schemas.openxmlformats.org/officeDocument/2006/relationships/slide" Target="slides/slide74.xml"/><Relationship Id="rId2" Type="http://schemas.openxmlformats.org/officeDocument/2006/relationships/slide" Target="slides/slide2.xml"/><Relationship Id="rId16" Type="http://schemas.openxmlformats.org/officeDocument/2006/relationships/slide" Target="slides/slide19.xml"/><Relationship Id="rId29" Type="http://schemas.openxmlformats.org/officeDocument/2006/relationships/slide" Target="slides/slide32.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66" Type="http://schemas.openxmlformats.org/officeDocument/2006/relationships/slide" Target="slides/slide69.xml"/><Relationship Id="rId74" Type="http://schemas.openxmlformats.org/officeDocument/2006/relationships/slide" Target="slides/slide77.xml"/><Relationship Id="rId79" Type="http://schemas.openxmlformats.org/officeDocument/2006/relationships/slide" Target="slides/slide82.xml"/><Relationship Id="rId87" Type="http://schemas.openxmlformats.org/officeDocument/2006/relationships/slide" Target="slides/slide90.xml"/><Relationship Id="rId5" Type="http://schemas.openxmlformats.org/officeDocument/2006/relationships/slide" Target="slides/slide8.xml"/><Relationship Id="rId61" Type="http://schemas.openxmlformats.org/officeDocument/2006/relationships/slide" Target="slides/slide64.xml"/><Relationship Id="rId82" Type="http://schemas.openxmlformats.org/officeDocument/2006/relationships/slide" Target="slides/slide85.xml"/><Relationship Id="rId19" Type="http://schemas.openxmlformats.org/officeDocument/2006/relationships/slide" Target="slides/slide2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64" Type="http://schemas.openxmlformats.org/officeDocument/2006/relationships/slide" Target="slides/slide67.xml"/><Relationship Id="rId69" Type="http://schemas.openxmlformats.org/officeDocument/2006/relationships/slide" Target="slides/slide72.xml"/><Relationship Id="rId77" Type="http://schemas.openxmlformats.org/officeDocument/2006/relationships/slide" Target="slides/slide80.xml"/><Relationship Id="rId8" Type="http://schemas.openxmlformats.org/officeDocument/2006/relationships/slide" Target="slides/slide11.xml"/><Relationship Id="rId51" Type="http://schemas.openxmlformats.org/officeDocument/2006/relationships/slide" Target="slides/slide54.xml"/><Relationship Id="rId72" Type="http://schemas.openxmlformats.org/officeDocument/2006/relationships/slide" Target="slides/slide75.xml"/><Relationship Id="rId80" Type="http://schemas.openxmlformats.org/officeDocument/2006/relationships/slide" Target="slides/slide83.xml"/><Relationship Id="rId85" Type="http://schemas.openxmlformats.org/officeDocument/2006/relationships/slide" Target="slides/slide88.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 Id="rId67" Type="http://schemas.openxmlformats.org/officeDocument/2006/relationships/slide" Target="slides/slide70.xml"/><Relationship Id="rId20" Type="http://schemas.openxmlformats.org/officeDocument/2006/relationships/slide" Target="slides/slide23.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65.xml"/><Relationship Id="rId70" Type="http://schemas.openxmlformats.org/officeDocument/2006/relationships/slide" Target="slides/slide73.xml"/><Relationship Id="rId75" Type="http://schemas.openxmlformats.org/officeDocument/2006/relationships/slide" Target="slides/slide78.xml"/><Relationship Id="rId83" Type="http://schemas.openxmlformats.org/officeDocument/2006/relationships/slide" Target="slides/slide86.xml"/><Relationship Id="rId1" Type="http://schemas.openxmlformats.org/officeDocument/2006/relationships/slide" Target="slides/slide1.xml"/><Relationship Id="rId6" Type="http://schemas.openxmlformats.org/officeDocument/2006/relationships/slide" Target="slides/slide9.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10" Type="http://schemas.openxmlformats.org/officeDocument/2006/relationships/slide" Target="slides/slide13.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65" Type="http://schemas.openxmlformats.org/officeDocument/2006/relationships/slide" Target="slides/slide68.xml"/><Relationship Id="rId73" Type="http://schemas.openxmlformats.org/officeDocument/2006/relationships/slide" Target="slides/slide76.xml"/><Relationship Id="rId78" Type="http://schemas.openxmlformats.org/officeDocument/2006/relationships/slide" Target="slides/slide81.xml"/><Relationship Id="rId81" Type="http://schemas.openxmlformats.org/officeDocument/2006/relationships/slide" Target="slides/slide84.xml"/><Relationship Id="rId86" Type="http://schemas.openxmlformats.org/officeDocument/2006/relationships/slide" Target="slides/slide89.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19-03-31T23:11:15.43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19-03-31T23:11:16.795"/>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219">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5" name="Shape 5"/>
          <p:cNvSpPr>
            <a:spLocks noGrp="1" noRot="1" noChangeAspect="1"/>
          </p:cNvSpPr>
          <p:nvPr>
            <p:ph type="sldImg" idx="3"/>
          </p:nvPr>
        </p:nvSpPr>
        <p:spPr>
          <a:xfrm>
            <a:off x="2129742" y="422813"/>
            <a:ext cx="3171463" cy="237805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474562" y="2997843"/>
            <a:ext cx="6296628" cy="5663001"/>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55669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5.emf"/></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goodreads.com/author/show/289513.Benjamin_Franklin"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6975" y="258763"/>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387927" y="3962400"/>
            <a:ext cx="6428509" cy="4698444"/>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This course is the newest to come out of National. If you’re familiar with Instructor Development 2007 you will see that a lot of the memorization and rote learning has been removed and modern technology has been included.</a:t>
            </a:r>
          </a:p>
          <a:p>
            <a:pPr marL="0" marR="0" lvl="0" indent="0" algn="l" rtl="0">
              <a:spcBef>
                <a:spcPts val="0"/>
              </a:spcBef>
              <a:buClr>
                <a:schemeClr val="dk1"/>
              </a:buClr>
              <a:buSzPct val="25000"/>
              <a:buFont typeface="Calibri"/>
              <a:buNone/>
            </a:pPr>
            <a:endParaRPr lang="en-US" sz="1400" dirty="0"/>
          </a:p>
          <a:p>
            <a:pPr marL="0" marR="0" lvl="0" indent="0" algn="l" rtl="0">
              <a:spcBef>
                <a:spcPts val="0"/>
              </a:spcBef>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After completion of the various units, the students will be expected to develop a 15 to 30 minute presentation with lesson plans and the use of various media. This presentation will be given to the class and instructors for both practice and constructive criticism.</a:t>
            </a:r>
          </a:p>
          <a:p>
            <a:pPr marL="0" marR="0" lvl="0" indent="0" algn="l" rtl="0">
              <a:spcBef>
                <a:spcPts val="0"/>
              </a:spcBef>
              <a:buClr>
                <a:schemeClr val="dk1"/>
              </a:buClr>
              <a:buSzPct val="25000"/>
              <a:buFont typeface="Calibri"/>
              <a:buNone/>
            </a:pPr>
            <a:endParaRPr lang="en-US" sz="1400" dirty="0"/>
          </a:p>
          <a:p>
            <a:pPr marL="0" marR="0" lvl="0" indent="0" algn="l" rtl="0">
              <a:spcBef>
                <a:spcPts val="0"/>
              </a:spcBef>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The student is also expected to pass an online, open book test with a score of at least 90%.</a:t>
            </a:r>
          </a:p>
          <a:p>
            <a:pPr marL="0" marR="0" lvl="0" indent="0" algn="l" rtl="0">
              <a:spcBef>
                <a:spcPts val="0"/>
              </a:spcBef>
              <a:buClr>
                <a:schemeClr val="dk1"/>
              </a:buClr>
              <a:buSzPct val="25000"/>
              <a:buFont typeface="Calibri"/>
              <a:buNone/>
            </a:pPr>
            <a:endParaRPr lang="en-US" sz="1400" dirty="0"/>
          </a:p>
          <a:p>
            <a:pPr marL="0" marR="0" lvl="0" indent="0" algn="l" rtl="0">
              <a:spcBef>
                <a:spcPts val="0"/>
              </a:spcBef>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Then, the student will go back to their own flotillas and work with their Staff Officer for Public Education (FSO-PE) or Staff Officer for Member Training (FSO-MT) to schedule a class presentation of </a:t>
            </a:r>
            <a:r>
              <a:rPr lang="en-US" sz="1400" b="0" i="0" u="none" strike="noStrike" cap="none" dirty="0" smtClean="0">
                <a:solidFill>
                  <a:schemeClr val="dk1"/>
                </a:solidFill>
                <a:latin typeface="Calibri"/>
                <a:ea typeface="Calibri"/>
                <a:cs typeface="Calibri"/>
                <a:sym typeface="Calibri"/>
              </a:rPr>
              <a:t>1.0 </a:t>
            </a:r>
            <a:r>
              <a:rPr lang="en-US" sz="1400" b="0" i="0" u="none" strike="noStrike" cap="none" dirty="0">
                <a:solidFill>
                  <a:schemeClr val="dk1"/>
                </a:solidFill>
                <a:latin typeface="Calibri"/>
                <a:ea typeface="Calibri"/>
                <a:cs typeface="Calibri"/>
                <a:sym typeface="Calibri"/>
              </a:rPr>
              <a:t>hours to 2.0 hours of a chapter or chapters from either their Public Education offering or Member Training offering (dependent on district policy). </a:t>
            </a:r>
          </a:p>
          <a:p>
            <a:pPr marL="0" marR="0" lvl="0" indent="0" algn="l" rtl="0">
              <a:spcBef>
                <a:spcPts val="0"/>
              </a:spcBef>
              <a:buClr>
                <a:schemeClr val="dk1"/>
              </a:buClr>
              <a:buSzPct val="25000"/>
              <a:buFont typeface="Calibri"/>
              <a:buNone/>
            </a:pPr>
            <a:endParaRPr lang="en-US" sz="1400" dirty="0"/>
          </a:p>
          <a:p>
            <a:pPr marL="0" marR="0" lvl="0" indent="0" algn="l" rtl="0">
              <a:spcBef>
                <a:spcPts val="0"/>
              </a:spcBef>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Once that is accomplished, the entire PQS can be signed off and the student can be certified as an Instructor via district policy.</a:t>
            </a:r>
            <a:endParaRPr sz="14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981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354013"/>
            <a:ext cx="3779837" cy="2835275"/>
          </a:xfrm>
        </p:spPr>
      </p:sp>
      <p:sp>
        <p:nvSpPr>
          <p:cNvPr id="3" name="Notes Placeholder 2"/>
          <p:cNvSpPr>
            <a:spLocks noGrp="1"/>
          </p:cNvSpPr>
          <p:nvPr>
            <p:ph type="body" idx="1"/>
          </p:nvPr>
        </p:nvSpPr>
        <p:spPr>
          <a:xfrm>
            <a:off x="474562" y="3379808"/>
            <a:ext cx="6296628" cy="5281036"/>
          </a:xfrm>
        </p:spPr>
        <p:txBody>
          <a:bodyPr/>
          <a:lstStyle/>
          <a:p>
            <a:r>
              <a:rPr lang="en-US" dirty="0"/>
              <a:t>Student participation may derive from comments, conversation, shared experiences, question and answer session, and deliberate working sessions or exercises.</a:t>
            </a:r>
          </a:p>
          <a:p>
            <a:endParaRPr lang="en-US" dirty="0"/>
          </a:p>
          <a:p>
            <a:r>
              <a:rPr lang="en-US" dirty="0"/>
              <a:t>It is essential to get in the habit of completing outlines for the worksheets provided in the Student Guide.</a:t>
            </a:r>
          </a:p>
          <a:p>
            <a:endParaRPr lang="en-US" dirty="0"/>
          </a:p>
          <a:p>
            <a:r>
              <a:rPr lang="en-US" dirty="0"/>
              <a:t>A 15 to 30 minute training session, in any subject of your choosing, following your Performance Qualification Standard (PQS) recital is mandatory.  Setting the class schedule within the 15 to 30 minutes and completing the instruction in the allotted is a key objective for this class.  Your Lesson Plan should layout the overall time(s) for your presentation.</a:t>
            </a:r>
          </a:p>
          <a:p>
            <a:endParaRPr lang="en-US" dirty="0"/>
          </a:p>
          <a:p>
            <a:r>
              <a:rPr lang="en-US" dirty="0"/>
              <a:t>You are expected to incorporate comments and feedback received during the short program and apply it to the longer, 1-2 hour training program. That presentation will be conducted as a “Trainee” and monitored by a certified instructor.  District policy will dictate whether</a:t>
            </a:r>
            <a:r>
              <a:rPr lang="en-US" baseline="0" dirty="0"/>
              <a:t> this </a:t>
            </a:r>
            <a:r>
              <a:rPr lang="en-US" baseline="0" dirty="0" smtClean="0"/>
              <a:t>is a </a:t>
            </a:r>
            <a:r>
              <a:rPr lang="en-US" baseline="0" dirty="0"/>
              <a:t>Public Education Class or Member Training Instruction.</a:t>
            </a:r>
            <a:endParaRPr lang="en-US" dirty="0"/>
          </a:p>
          <a:p>
            <a:endParaRPr lang="en-US" dirty="0"/>
          </a:p>
          <a:p>
            <a:r>
              <a:rPr lang="en-US" dirty="0"/>
              <a:t>You would be well served to pick a subject that interests you and attend the class(es) as an observer at least once prior to actually instructing the class</a:t>
            </a:r>
            <a:r>
              <a:rPr lang="en-US" baseline="0" dirty="0"/>
              <a:t> yourself</a:t>
            </a:r>
            <a:r>
              <a:rPr lang="en-US" dirty="0"/>
              <a:t>.</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15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530225"/>
            <a:ext cx="2981325" cy="2235200"/>
          </a:xfrm>
        </p:spPr>
      </p:sp>
      <p:sp>
        <p:nvSpPr>
          <p:cNvPr id="3" name="Notes Placeholder 2"/>
          <p:cNvSpPr>
            <a:spLocks noGrp="1"/>
          </p:cNvSpPr>
          <p:nvPr>
            <p:ph type="body" idx="1"/>
          </p:nvPr>
        </p:nvSpPr>
        <p:spPr/>
        <p:txBody>
          <a:bodyPr/>
          <a:lstStyle/>
          <a:p>
            <a:pPr fontAlgn="base"/>
            <a:r>
              <a:rPr lang="en-US" sz="1200" b="0" i="0" u="none" strike="noStrike" kern="1200" cap="none" dirty="0">
                <a:solidFill>
                  <a:schemeClr val="dk1"/>
                </a:solidFill>
                <a:effectLst/>
                <a:latin typeface="Calibri"/>
                <a:ea typeface="Calibri"/>
                <a:cs typeface="Calibri"/>
                <a:sym typeface="Calibri"/>
              </a:rPr>
              <a:t>This course aims to achieve the following goals:</a:t>
            </a:r>
          </a:p>
          <a:p>
            <a:pPr fontAlgn="base"/>
            <a:r>
              <a:rPr lang="en-US" sz="1200" b="0" i="0" u="none" strike="noStrike" kern="1200" cap="none" dirty="0">
                <a:solidFill>
                  <a:schemeClr val="dk1"/>
                </a:solidFill>
                <a:effectLst/>
                <a:latin typeface="Calibri"/>
                <a:ea typeface="Calibri"/>
                <a:cs typeface="Calibri"/>
                <a:sym typeface="Calibri"/>
              </a:rPr>
              <a:t>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Provide  participants with an introduction to the Instructor Competencies and lesson planning along with updated skill training.</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Offer procedures and tools that can be used when conducting a training event.</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Provide opportunities for participants to practice using classroom tools and techniques in actual training situations.</a:t>
            </a:r>
          </a:p>
          <a:p>
            <a:pPr fontAlgn="base"/>
            <a:endParaRPr lang="en-US" sz="1200" b="1" i="0" u="none" strike="noStrike" kern="1200" cap="none" dirty="0">
              <a:solidFill>
                <a:schemeClr val="dk1"/>
              </a:solidFill>
              <a:effectLst/>
              <a:latin typeface="Calibri"/>
              <a:ea typeface="Calibri"/>
              <a:cs typeface="Calibri"/>
              <a:sym typeface="Calibri"/>
            </a:endParaRPr>
          </a:p>
          <a:p>
            <a:pPr fontAlgn="base"/>
            <a:r>
              <a:rPr lang="en-US" sz="1200" b="1" i="0" u="none" strike="noStrike" kern="1200" cap="none" dirty="0">
                <a:solidFill>
                  <a:schemeClr val="dk1"/>
                </a:solidFill>
                <a:effectLst/>
                <a:latin typeface="Calibri"/>
                <a:ea typeface="Calibri"/>
                <a:cs typeface="Calibri"/>
                <a:sym typeface="Calibri"/>
              </a:rPr>
              <a:t>Developmental Activities </a:t>
            </a:r>
          </a:p>
          <a:p>
            <a:pPr fontAlgn="base"/>
            <a:r>
              <a:rPr lang="en-US" sz="1200" b="0" i="0" u="none" strike="noStrike" kern="1200" cap="none" dirty="0">
                <a:solidFill>
                  <a:schemeClr val="dk1"/>
                </a:solidFill>
                <a:effectLst/>
                <a:latin typeface="Calibri"/>
                <a:ea typeface="Calibri"/>
                <a:cs typeface="Calibri"/>
                <a:sym typeface="Calibri"/>
              </a:rPr>
              <a:t>The skill development and instructional assessments are intended to occur over a series of activities, not within a single setting or single training activity. </a:t>
            </a: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fontAlgn="base"/>
            <a:r>
              <a:rPr lang="en-US" sz="1200" b="1" i="0" u="none" strike="noStrike" kern="1200" cap="none" dirty="0">
                <a:solidFill>
                  <a:schemeClr val="dk1"/>
                </a:solidFill>
                <a:effectLst/>
                <a:latin typeface="Calibri"/>
                <a:ea typeface="Calibri"/>
                <a:cs typeface="Calibri"/>
                <a:sym typeface="Calibri"/>
              </a:rPr>
              <a:t> Completion</a:t>
            </a:r>
            <a:endParaRPr lang="en-US" sz="12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Constructive feedback is welcome to provide any additional suggestions for improvements, criticisms or edits to this . Please direct comments via the chain of leadership to the USCG Auxiliary E-Directorate. </a:t>
            </a:r>
          </a:p>
          <a:p>
            <a:r>
              <a:rPr lang="en-US" sz="1200" b="0" i="0" u="none" strike="noStrike" kern="1200" cap="none" dirty="0">
                <a:solidFill>
                  <a:schemeClr val="dk1"/>
                </a:solidFill>
                <a:effectLst/>
                <a:latin typeface="Calibri"/>
                <a:ea typeface="Calibri"/>
                <a:cs typeface="Calibri"/>
                <a:sym typeface="Calibri"/>
              </a:rPr>
              <a:t/>
            </a:r>
            <a:br>
              <a:rPr lang="en-US" sz="1200" b="0" i="0" u="none" strike="noStrike" kern="1200" cap="none" dirty="0">
                <a:solidFill>
                  <a:schemeClr val="dk1"/>
                </a:solidFill>
                <a:effectLst/>
                <a:latin typeface="Calibri"/>
                <a:ea typeface="Calibri"/>
                <a:cs typeface="Calibri"/>
                <a:sym typeface="Calibri"/>
              </a:rPr>
            </a:b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675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1938" y="481013"/>
            <a:ext cx="3954462" cy="2965450"/>
          </a:xfrm>
        </p:spPr>
      </p:sp>
      <p:sp>
        <p:nvSpPr>
          <p:cNvPr id="3" name="Notes Placeholder 2"/>
          <p:cNvSpPr>
            <a:spLocks noGrp="1"/>
          </p:cNvSpPr>
          <p:nvPr>
            <p:ph type="body" idx="1"/>
          </p:nvPr>
        </p:nvSpPr>
        <p:spPr>
          <a:xfrm>
            <a:off x="474562" y="3900669"/>
            <a:ext cx="6296628" cy="4760176"/>
          </a:xfrm>
        </p:spPr>
        <p:txBody>
          <a:bodyPr/>
          <a:lstStyle/>
          <a:p>
            <a:pPr fontAlgn="base"/>
            <a:r>
              <a:rPr lang="en-US" sz="1200" b="0" i="0" u="none" strike="noStrike" kern="1200" cap="none" dirty="0">
                <a:solidFill>
                  <a:schemeClr val="dk1"/>
                </a:solidFill>
                <a:effectLst/>
                <a:latin typeface="Calibri"/>
                <a:ea typeface="Calibri"/>
                <a:cs typeface="Calibri"/>
                <a:sym typeface="Calibri"/>
              </a:rPr>
              <a:t>USCG Auxiliary Instructors may be required to actively participate in scheduled training and/or updates for continued improvement of skills, expanding awareness of educational, emerging topics, and expanded capabilities and proficiencies as reflected in </a:t>
            </a:r>
            <a:r>
              <a:rPr lang="en-US" sz="1200" b="0" i="0" u="none" strike="noStrike" kern="1200" cap="none" dirty="0" smtClean="0">
                <a:solidFill>
                  <a:schemeClr val="dk1"/>
                </a:solidFill>
                <a:effectLst/>
                <a:latin typeface="Calibri"/>
                <a:ea typeface="Calibri"/>
                <a:cs typeface="Calibri"/>
                <a:sym typeface="Calibri"/>
              </a:rPr>
              <a:t>these </a:t>
            </a:r>
            <a:r>
              <a:rPr lang="en-US" sz="1200" b="0" i="0" u="none" strike="noStrike" kern="1200" cap="none" dirty="0">
                <a:solidFill>
                  <a:schemeClr val="dk1"/>
                </a:solidFill>
                <a:effectLst/>
                <a:latin typeface="Calibri"/>
                <a:ea typeface="Calibri"/>
                <a:cs typeface="Calibri"/>
                <a:sym typeface="Calibri"/>
              </a:rPr>
              <a:t>competencies.  However, keep in mind that this </a:t>
            </a:r>
            <a:r>
              <a:rPr lang="en-US" sz="1200" b="0" i="0" u="none" strike="noStrike" kern="1200" cap="none" dirty="0" smtClean="0">
                <a:solidFill>
                  <a:schemeClr val="dk1"/>
                </a:solidFill>
                <a:effectLst/>
                <a:latin typeface="Calibri"/>
                <a:ea typeface="Calibri"/>
                <a:cs typeface="Calibri"/>
                <a:sym typeface="Calibri"/>
              </a:rPr>
              <a:t>is the </a:t>
            </a:r>
            <a:r>
              <a:rPr lang="en-US" sz="1200" b="0" i="0" u="none" strike="noStrike" kern="1200" cap="none" dirty="0">
                <a:solidFill>
                  <a:schemeClr val="dk1"/>
                </a:solidFill>
                <a:effectLst/>
                <a:latin typeface="Calibri"/>
                <a:ea typeface="Calibri"/>
                <a:cs typeface="Calibri"/>
                <a:sym typeface="Calibri"/>
              </a:rPr>
              <a:t>first step in learning the skill set of a competent instructor, much like saying that the competencies of a baseball player are fielding, catching, hitting, running the bases,…  The point is to focus the learning objectives into a manageable set.</a:t>
            </a:r>
          </a:p>
          <a:p>
            <a:pPr fontAlgn="base"/>
            <a:r>
              <a:rPr lang="en-US" sz="1200" b="0" i="0" u="none" strike="noStrike" kern="1200" cap="none" dirty="0">
                <a:solidFill>
                  <a:schemeClr val="dk1"/>
                </a:solidFill>
                <a:effectLst/>
                <a:latin typeface="Calibri"/>
                <a:ea typeface="Calibri"/>
                <a:cs typeface="Calibri"/>
                <a:sym typeface="Calibri"/>
              </a:rPr>
              <a:t> </a:t>
            </a:r>
          </a:p>
          <a:p>
            <a:pPr fontAlgn="base"/>
            <a:r>
              <a:rPr lang="en-US" sz="1200" b="1" i="0" u="none" strike="noStrike" kern="1200" cap="none" dirty="0">
                <a:solidFill>
                  <a:schemeClr val="dk1"/>
                </a:solidFill>
                <a:effectLst/>
                <a:latin typeface="Calibri"/>
                <a:ea typeface="Calibri"/>
                <a:cs typeface="Calibri"/>
                <a:sym typeface="Calibri"/>
              </a:rPr>
              <a:t>Purpose</a:t>
            </a:r>
            <a:endParaRPr lang="en-US" sz="12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 As a standard for excellence in training, a host of military, industry, and educational organizations have adopted 14 Instructor Competencies as defined by the International Board of Standards for Training Performance and Instruction (IBSTPI). Instructor Development Course 2020 has adopted these standards, as well.</a:t>
            </a:r>
          </a:p>
          <a:p>
            <a:pPr fontAlgn="base"/>
            <a:endParaRPr lang="en-US" sz="1200" b="1" i="0" u="none" strike="noStrike" kern="1200" cap="none" dirty="0">
              <a:solidFill>
                <a:schemeClr val="dk1"/>
              </a:solidFill>
              <a:effectLst/>
              <a:latin typeface="Calibri"/>
              <a:ea typeface="Calibri"/>
              <a:cs typeface="Calibri"/>
              <a:sym typeface="Calibri"/>
            </a:endParaRPr>
          </a:p>
          <a:p>
            <a:pPr fontAlgn="base"/>
            <a:r>
              <a:rPr lang="en-US" sz="1200" b="1" i="0" u="none" strike="noStrike" kern="1200" cap="none" dirty="0">
                <a:solidFill>
                  <a:schemeClr val="dk1"/>
                </a:solidFill>
                <a:effectLst/>
                <a:latin typeface="Calibri"/>
                <a:ea typeface="Calibri"/>
                <a:cs typeface="Calibri"/>
                <a:sym typeface="Calibri"/>
              </a:rPr>
              <a:t>Key Concepts</a:t>
            </a:r>
            <a:endParaRPr lang="en-US" sz="12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 These competencies define an effective and efficient instructor.</a:t>
            </a:r>
          </a:p>
          <a:p>
            <a:pPr fontAlgn="base"/>
            <a:r>
              <a:rPr lang="en-US" sz="1200" b="0" i="0" u="none" strike="noStrike" kern="1200" cap="none" dirty="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594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469900"/>
            <a:ext cx="4059237" cy="3043238"/>
          </a:xfrm>
        </p:spPr>
      </p:sp>
      <p:sp>
        <p:nvSpPr>
          <p:cNvPr id="3" name="Notes Placeholder 2"/>
          <p:cNvSpPr>
            <a:spLocks noGrp="1"/>
          </p:cNvSpPr>
          <p:nvPr>
            <p:ph type="body" idx="1"/>
          </p:nvPr>
        </p:nvSpPr>
        <p:spPr>
          <a:xfrm>
            <a:off x="474562" y="4456253"/>
            <a:ext cx="6296628" cy="4204591"/>
          </a:xfrm>
        </p:spPr>
        <p:txBody>
          <a:bodyPr/>
          <a:lstStyle/>
          <a:p>
            <a:pPr fontAlgn="base"/>
            <a:r>
              <a:rPr lang="en-US" sz="1200" b="1" i="0" u="none" strike="noStrike" kern="1200" cap="none" dirty="0">
                <a:solidFill>
                  <a:schemeClr val="dk1"/>
                </a:solidFill>
                <a:effectLst/>
                <a:latin typeface="Calibri"/>
                <a:ea typeface="Calibri"/>
                <a:cs typeface="Calibri"/>
                <a:sym typeface="Calibri"/>
              </a:rPr>
              <a:t>The 14 Instructor Competencies</a:t>
            </a:r>
          </a:p>
          <a:p>
            <a:pPr fontAlgn="base"/>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1. Analyze course material and learner information- Prepare well by familiarizing oneself with topics, PowerPoints and teaching aids prior to conducting the lesson. Know the type of student who will be addressed.</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2. Assure preparation of the instructional site- including restrooms, safety exits, equipment needs, available break areas, and any other instructional considerations</a:t>
            </a:r>
            <a:r>
              <a:rPr lang="en-US" sz="1200" b="0" i="0" u="none" strike="noStrike" kern="1200" cap="none" dirty="0" smtClean="0">
                <a:solidFill>
                  <a:schemeClr val="dk1"/>
                </a:solidFill>
                <a:effectLst/>
                <a:latin typeface="Calibri"/>
                <a:ea typeface="Calibri"/>
                <a:cs typeface="Calibri"/>
                <a:sym typeface="Calibri"/>
              </a:rPr>
              <a:t>. </a:t>
            </a:r>
            <a:r>
              <a:rPr lang="en-US" sz="1200" b="1" i="0" u="none" strike="noStrike" kern="1200" cap="none" dirty="0" smtClean="0">
                <a:solidFill>
                  <a:schemeClr val="dk1"/>
                </a:solidFill>
                <a:effectLst/>
                <a:latin typeface="Calibri"/>
                <a:ea typeface="Calibri"/>
                <a:cs typeface="Calibri"/>
                <a:sym typeface="Calibri"/>
              </a:rPr>
              <a:t>See the Safety Checklist</a:t>
            </a:r>
            <a:r>
              <a:rPr lang="en-US" sz="1200" b="0" i="0" u="none" strike="noStrike" kern="1200" cap="none" dirty="0" smtClean="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3. Establish and maintain instructor credibility- remain professional in appearance, appropriate language, and learner needs.</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85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0863"/>
            <a:ext cx="3768725" cy="2825750"/>
          </a:xfrm>
        </p:spPr>
      </p:sp>
      <p:sp>
        <p:nvSpPr>
          <p:cNvPr id="3" name="Notes Placeholder 2"/>
          <p:cNvSpPr>
            <a:spLocks noGrp="1"/>
          </p:cNvSpPr>
          <p:nvPr>
            <p:ph type="body" idx="1"/>
          </p:nvPr>
        </p:nvSpPr>
        <p:spPr>
          <a:xfrm>
            <a:off x="474562" y="4352081"/>
            <a:ext cx="6296628" cy="4308763"/>
          </a:xfrm>
        </p:spPr>
        <p:txBody>
          <a:bodyPr/>
          <a:lstStyle/>
          <a:p>
            <a:pPr fontAlgn="base"/>
            <a:r>
              <a:rPr lang="en-US" sz="1200" b="1" i="0" u="none" strike="noStrike" kern="1200" cap="none" dirty="0">
                <a:solidFill>
                  <a:schemeClr val="dk1"/>
                </a:solidFill>
                <a:effectLst/>
                <a:latin typeface="Calibri"/>
                <a:ea typeface="Calibri"/>
                <a:cs typeface="Calibri"/>
                <a:sym typeface="Calibri"/>
              </a:rPr>
              <a:t>The 14 Instructor Competencies</a:t>
            </a:r>
            <a:endParaRPr lang="en-US" sz="1200" b="0" i="0" u="none" strike="noStrike" kern="1200" cap="none" dirty="0">
              <a:solidFill>
                <a:schemeClr val="dk1"/>
              </a:solidFill>
              <a:effectLst/>
              <a:latin typeface="Calibri"/>
              <a:ea typeface="Calibri"/>
              <a:cs typeface="Calibri"/>
              <a:sym typeface="Calibri"/>
            </a:endParaRPr>
          </a:p>
          <a:p>
            <a:pPr lvl="0" fontAlgn="base"/>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4. Manage the learning environment- be cognizant of necessary breaks or attention-span issues. Safety and security should be considered. Ameliorate or control classroom distractions. </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5. Demonstrate effective communication skills- keep discussion to age appropriateness of learners, avoid acronyms and long explanations not relevant to the objective.</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6. Demonstrate effective presentation skills- use of media, proper voice tone, avoidance of reading slides and introduction of irrelevant information.</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7. Demonstrate effective questioning skills- repeat question for audience, use “wait time”, and keep relevant.to the audience.</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3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515938"/>
            <a:ext cx="3698875" cy="2774950"/>
          </a:xfrm>
        </p:spPr>
      </p:sp>
      <p:sp>
        <p:nvSpPr>
          <p:cNvPr id="3" name="Notes Placeholder 2"/>
          <p:cNvSpPr>
            <a:spLocks noGrp="1"/>
          </p:cNvSpPr>
          <p:nvPr>
            <p:ph type="body" idx="1"/>
          </p:nvPr>
        </p:nvSpPr>
        <p:spPr>
          <a:xfrm>
            <a:off x="474562" y="4386805"/>
            <a:ext cx="6296628" cy="4274039"/>
          </a:xfrm>
        </p:spPr>
        <p:txBody>
          <a:bodyPr/>
          <a:lstStyle/>
          <a:p>
            <a:pPr fontAlgn="base"/>
            <a:r>
              <a:rPr lang="en-US" sz="1200" b="1" i="0" u="none" strike="noStrike" kern="1200" cap="none" dirty="0">
                <a:solidFill>
                  <a:schemeClr val="dk1"/>
                </a:solidFill>
                <a:effectLst/>
                <a:latin typeface="Calibri"/>
                <a:ea typeface="Calibri"/>
                <a:cs typeface="Calibri"/>
                <a:sym typeface="Calibri"/>
              </a:rPr>
              <a:t>The 14 Instructor Competencies</a:t>
            </a:r>
            <a:endParaRPr lang="en-US" sz="1200" b="0" i="0" u="none" strike="noStrike" kern="1200" cap="none" dirty="0">
              <a:solidFill>
                <a:schemeClr val="dk1"/>
              </a:solidFill>
              <a:effectLst/>
              <a:latin typeface="Calibri"/>
              <a:ea typeface="Calibri"/>
              <a:cs typeface="Calibri"/>
              <a:sym typeface="Calibri"/>
            </a:endParaRPr>
          </a:p>
          <a:p>
            <a:pPr lvl="0" fontAlgn="base"/>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8. Respond appropriately to a learner’s need for clarification or feedback. Avoid too much detail when not needed. Control the classroom from distractions.</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9.</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Provide positive reinforcement and motivational incentives. Praise and complements are contagious and go a long way toward motivating the learner and the instructor.</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10. Use instructional methods effectively- be cognizant of one’s teaching and learning style- avoid overuse of a single method (i.e. chalk and talk).</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357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2563" y="493713"/>
            <a:ext cx="4148137" cy="3111500"/>
          </a:xfrm>
        </p:spPr>
      </p:sp>
      <p:sp>
        <p:nvSpPr>
          <p:cNvPr id="3" name="Notes Placeholder 2"/>
          <p:cNvSpPr>
            <a:spLocks noGrp="1"/>
          </p:cNvSpPr>
          <p:nvPr>
            <p:ph type="body" idx="1"/>
          </p:nvPr>
        </p:nvSpPr>
        <p:spPr>
          <a:xfrm>
            <a:off x="474562" y="4525701"/>
            <a:ext cx="6296628" cy="4135143"/>
          </a:xfrm>
        </p:spPr>
        <p:txBody>
          <a:bodyPr/>
          <a:lstStyle/>
          <a:p>
            <a:pPr fontAlgn="base"/>
            <a:r>
              <a:rPr lang="en-US" sz="1200" b="1" i="0" u="none" strike="noStrike" kern="1200" cap="none" dirty="0">
                <a:solidFill>
                  <a:schemeClr val="dk1"/>
                </a:solidFill>
                <a:effectLst/>
                <a:latin typeface="Calibri"/>
                <a:ea typeface="Calibri"/>
                <a:cs typeface="Calibri"/>
                <a:sym typeface="Calibri"/>
              </a:rPr>
              <a:t>The 14 Instructor Competencies</a:t>
            </a: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 </a:t>
            </a:r>
          </a:p>
          <a:p>
            <a:pPr marL="0" marR="0" lvl="0" indent="0" algn="l" defTabSz="457200" rtl="0" eaLnBrk="1" fontAlgn="base"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a:solidFill>
                  <a:schemeClr val="dk1"/>
                </a:solidFill>
                <a:effectLst/>
                <a:latin typeface="Calibri"/>
                <a:ea typeface="Calibri"/>
                <a:cs typeface="Calibri"/>
                <a:sym typeface="Calibri"/>
              </a:rPr>
              <a:t>11. Use media effectively- video, pictures, charts, and demonstrations add to the level of interest. On PowerPoint </a:t>
            </a:r>
            <a:r>
              <a:rPr lang="en-US" dirty="0"/>
              <a:t>slides, be consistent with a Master template; be consistent: decide on bullets or numbers; use numbers when serial order and/or counts matter</a:t>
            </a:r>
          </a:p>
          <a:p>
            <a:pPr lvl="0" fontAlgn="base"/>
            <a:r>
              <a:rPr lang="en-US" dirty="0"/>
              <a:t> </a:t>
            </a:r>
          </a:p>
          <a:p>
            <a:pPr lvl="0" fontAlgn="base"/>
            <a:r>
              <a:rPr lang="en-US" sz="1200" b="0" i="0" u="none" strike="noStrike" kern="1200" cap="none" dirty="0">
                <a:solidFill>
                  <a:schemeClr val="dk1"/>
                </a:solidFill>
                <a:effectLst/>
                <a:latin typeface="Calibri"/>
                <a:ea typeface="Calibri"/>
                <a:cs typeface="Calibri"/>
                <a:sym typeface="Calibri"/>
              </a:rPr>
              <a:t>12. Evaluate learner performance- frequently check for </a:t>
            </a:r>
            <a:r>
              <a:rPr lang="en-US" sz="1200" b="0" i="0" u="none" strike="noStrike" kern="1200" cap="none" dirty="0" smtClean="0">
                <a:solidFill>
                  <a:schemeClr val="dk1"/>
                </a:solidFill>
                <a:effectLst/>
                <a:latin typeface="Calibri"/>
                <a:ea typeface="Calibri"/>
                <a:cs typeface="Calibri"/>
                <a:sym typeface="Calibri"/>
              </a:rPr>
              <a:t>understanding and provide </a:t>
            </a:r>
            <a:r>
              <a:rPr lang="en-US" sz="1200" b="0" i="0" u="none" strike="noStrike" kern="1200" cap="none" dirty="0">
                <a:solidFill>
                  <a:schemeClr val="dk1"/>
                </a:solidFill>
                <a:effectLst/>
                <a:latin typeface="Calibri"/>
                <a:ea typeface="Calibri"/>
                <a:cs typeface="Calibri"/>
                <a:sym typeface="Calibri"/>
              </a:rPr>
              <a:t>proper environment for reinforcement of topics if needed.</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13. Evaluate delivery of instruction- gain feedback of positives and areas for improvement. </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14. Report evaluation information- complete summary forms and submit all required paperwork. Analyze  material and learner information.</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840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469900"/>
            <a:ext cx="4138613" cy="3103563"/>
          </a:xfrm>
        </p:spPr>
      </p:sp>
      <p:sp>
        <p:nvSpPr>
          <p:cNvPr id="3" name="Notes Placeholder 2"/>
          <p:cNvSpPr>
            <a:spLocks noGrp="1"/>
          </p:cNvSpPr>
          <p:nvPr>
            <p:ph type="body" idx="1"/>
          </p:nvPr>
        </p:nvSpPr>
        <p:spPr>
          <a:xfrm>
            <a:off x="474562" y="4502552"/>
            <a:ext cx="6296628" cy="4158292"/>
          </a:xfrm>
        </p:spPr>
        <p:txBody>
          <a:bodyPr/>
          <a:lstStyle/>
          <a:p>
            <a:pPr fontAlgn="base"/>
            <a:r>
              <a:rPr lang="en-US" sz="1200" b="0" i="0" u="none" strike="noStrike" kern="1200" cap="none" dirty="0">
                <a:solidFill>
                  <a:schemeClr val="dk1"/>
                </a:solidFill>
                <a:effectLst/>
                <a:latin typeface="Calibri"/>
                <a:ea typeface="Calibri"/>
                <a:cs typeface="Calibri"/>
                <a:sym typeface="Calibri"/>
              </a:rPr>
              <a:t>In addition to the 14 Competencies, Coast Guard Auxiliary instructors are required to:</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 Create and effectively use the Nine-Event lesson plan; worksheets with the suggested elements are included in Appendix D of the Student Guide.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 Apply principles of adult learning to instruction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 Receive constructive feedback on lesson planning and practice sessions </a:t>
            </a:r>
          </a:p>
          <a:p>
            <a:pPr marL="171450" lvl="0" indent="-171450" fontAlgn="base">
              <a:buFont typeface="Arial" panose="020B0604020202020204" pitchFamily="34" charset="0"/>
              <a:buChar char="•"/>
            </a:pPr>
            <a:r>
              <a:rPr lang="en-US" dirty="0"/>
              <a:t> Use media correctly</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535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713" y="250825"/>
            <a:ext cx="3756025" cy="2816225"/>
          </a:xfrm>
        </p:spPr>
      </p:sp>
      <p:sp>
        <p:nvSpPr>
          <p:cNvPr id="3" name="Notes Placeholder 2"/>
          <p:cNvSpPr>
            <a:spLocks noGrp="1"/>
          </p:cNvSpPr>
          <p:nvPr>
            <p:ph type="body" idx="1"/>
          </p:nvPr>
        </p:nvSpPr>
        <p:spPr>
          <a:xfrm>
            <a:off x="474562" y="3356658"/>
            <a:ext cx="6296628" cy="5304186"/>
          </a:xfrm>
        </p:spPr>
        <p:txBody>
          <a:bodyPr/>
          <a:lstStyle/>
          <a:p>
            <a:pPr fontAlgn="base"/>
            <a:r>
              <a:rPr lang="en-US" sz="1200" b="0" i="0" u="none" strike="noStrike" kern="1200" cap="none" dirty="0">
                <a:solidFill>
                  <a:schemeClr val="dk1"/>
                </a:solidFill>
                <a:effectLst/>
                <a:latin typeface="Calibri"/>
                <a:ea typeface="Calibri"/>
                <a:cs typeface="Calibri"/>
                <a:sym typeface="Calibri"/>
              </a:rPr>
              <a:t>The Instructor can assist in the learning process by facilitating several factors:</a:t>
            </a: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Feedback – Students need to receive appropriate feedback to assess progress and provide constructive criticism.</a:t>
            </a:r>
          </a:p>
          <a:p>
            <a:pPr fontAlgn="base"/>
            <a:r>
              <a:rPr lang="en-US" sz="1200" b="0" i="0" u="none" strike="noStrike" kern="1200" cap="none" dirty="0">
                <a:solidFill>
                  <a:schemeClr val="dk1"/>
                </a:solidFill>
                <a:effectLst/>
                <a:latin typeface="Calibri"/>
                <a:ea typeface="Calibri"/>
                <a:cs typeface="Calibri"/>
                <a:sym typeface="Calibri"/>
              </a:rPr>
              <a:t> </a:t>
            </a:r>
          </a:p>
          <a:p>
            <a:pPr lvl="1" fontAlgn="base"/>
            <a:r>
              <a:rPr lang="en-US" sz="1200" b="0" i="0" u="none" strike="noStrike" kern="1200" cap="none" dirty="0">
                <a:solidFill>
                  <a:schemeClr val="dk1"/>
                </a:solidFill>
                <a:effectLst/>
                <a:latin typeface="Calibri"/>
                <a:ea typeface="Calibri"/>
                <a:cs typeface="Calibri"/>
                <a:sym typeface="Calibri"/>
              </a:rPr>
              <a:t>Lecturing without providing students with opportunities (during or after the lecture) to ask questions or without asking questions of the students denies them an opportunity to receive feedback.</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Practice – Learning generally does not occur all at once. It builds over time. Strategies include repeating an item over-and-over, looking for a mnemonic to help remember something, and distributing practice over time.</a:t>
            </a:r>
          </a:p>
          <a:p>
            <a:pPr fontAlgn="base"/>
            <a:r>
              <a:rPr lang="en-US" sz="1200" b="0" i="0" u="none" strike="noStrike" kern="1200" cap="none" dirty="0">
                <a:solidFill>
                  <a:schemeClr val="dk1"/>
                </a:solidFill>
                <a:effectLst/>
                <a:latin typeface="Calibri"/>
                <a:ea typeface="Calibri"/>
                <a:cs typeface="Calibri"/>
                <a:sym typeface="Calibri"/>
              </a:rPr>
              <a:t> </a:t>
            </a:r>
          </a:p>
          <a:p>
            <a:pPr lvl="1" fontAlgn="base"/>
            <a:r>
              <a:rPr lang="en-US" sz="1200" b="0" i="0" u="none" strike="noStrike" kern="1200" cap="none" dirty="0">
                <a:solidFill>
                  <a:schemeClr val="dk1"/>
                </a:solidFill>
                <a:effectLst/>
                <a:latin typeface="Calibri"/>
                <a:ea typeface="Calibri"/>
                <a:cs typeface="Calibri"/>
                <a:sym typeface="Calibri"/>
              </a:rPr>
              <a:t>Mnemonics- Mnemonics add meaning to something with no inherent meaning such as: "Red, Right, Returning" to aid in remembering how to locate a channel.</a:t>
            </a:r>
          </a:p>
          <a:p>
            <a:pPr fontAlgn="base"/>
            <a:r>
              <a:rPr lang="en-US" sz="1200" b="0" i="0" u="none" strike="noStrike" kern="1200" cap="none" dirty="0">
                <a:solidFill>
                  <a:schemeClr val="dk1"/>
                </a:solidFill>
                <a:effectLst/>
                <a:latin typeface="Calibri"/>
                <a:ea typeface="Calibri"/>
                <a:cs typeface="Calibri"/>
                <a:sym typeface="Calibri"/>
              </a:rPr>
              <a:t> </a:t>
            </a:r>
          </a:p>
          <a:p>
            <a:pPr lvl="1" fontAlgn="base"/>
            <a:r>
              <a:rPr lang="en-US" sz="1200" b="0" i="0" u="none" strike="noStrike" kern="1200" cap="none" dirty="0">
                <a:solidFill>
                  <a:schemeClr val="dk1"/>
                </a:solidFill>
                <a:effectLst/>
                <a:latin typeface="Calibri"/>
                <a:ea typeface="Calibri"/>
                <a:cs typeface="Calibri"/>
                <a:sym typeface="Calibri"/>
              </a:rPr>
              <a:t>Study Time- Course material is not learned with one exposure. Distributed practice can help students learn between class sessions. </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Material Relevance – Relating new information to the student’s personal experience improves understanding and relevance. Instructors can monitor students' learning through questioning and various learning activities. </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Interpretation – Student interpretations depend heavily on their prior knowledge, including their beliefs, expectations, and emotional predispositions. </a:t>
            </a:r>
          </a:p>
          <a:p>
            <a:r>
              <a:rPr lang="en-US" sz="1200" b="0" i="0" u="none" strike="noStrike" kern="1200" cap="none" dirty="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9709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7825"/>
            <a:ext cx="3675063" cy="2755900"/>
          </a:xfrm>
        </p:spPr>
      </p:sp>
      <p:sp>
        <p:nvSpPr>
          <p:cNvPr id="3" name="Notes Placeholder 2"/>
          <p:cNvSpPr>
            <a:spLocks noGrp="1"/>
          </p:cNvSpPr>
          <p:nvPr>
            <p:ph type="body" idx="1"/>
          </p:nvPr>
        </p:nvSpPr>
        <p:spPr>
          <a:xfrm>
            <a:off x="474562" y="3448051"/>
            <a:ext cx="6296628" cy="5212794"/>
          </a:xfrm>
        </p:spPr>
        <p:txBody>
          <a:bodyPr/>
          <a:lstStyle/>
          <a:p>
            <a:pPr fontAlgn="base"/>
            <a:r>
              <a:rPr lang="en-US" sz="1200" b="0" i="0" u="none" strike="noStrike" kern="1200" cap="none" dirty="0">
                <a:solidFill>
                  <a:schemeClr val="dk1"/>
                </a:solidFill>
                <a:effectLst/>
                <a:latin typeface="Calibri"/>
                <a:ea typeface="Calibri"/>
                <a:cs typeface="Calibri"/>
                <a:sym typeface="Calibri"/>
              </a:rPr>
              <a:t>As there are different types of learning, different strategies are needed for teaching each type:</a:t>
            </a:r>
          </a:p>
          <a:p>
            <a:pPr lvl="0" fontAlgn="base"/>
            <a:r>
              <a:rPr lang="en-US" sz="1200" b="0" i="0" u="none" strike="noStrike" kern="1200" cap="none" dirty="0">
                <a:solidFill>
                  <a:schemeClr val="dk1"/>
                </a:solidFill>
                <a:effectLst/>
                <a:latin typeface="Calibri"/>
                <a:ea typeface="Calibri"/>
                <a:cs typeface="Calibri"/>
                <a:sym typeface="Calibri"/>
              </a:rPr>
              <a:t/>
            </a:r>
            <a:br>
              <a:rPr lang="en-US" sz="1200" b="0" i="0" u="none" strike="noStrike" kern="1200" cap="none" dirty="0">
                <a:solidFill>
                  <a:schemeClr val="dk1"/>
                </a:solidFill>
                <a:effectLst/>
                <a:latin typeface="Calibri"/>
                <a:ea typeface="Calibri"/>
                <a:cs typeface="Calibri"/>
                <a:sym typeface="Calibri"/>
              </a:rPr>
            </a:br>
            <a:r>
              <a:rPr lang="en-US" sz="1200" b="0" i="0" u="sng" strike="noStrike" kern="1200" cap="none" dirty="0">
                <a:solidFill>
                  <a:schemeClr val="dk1"/>
                </a:solidFill>
                <a:effectLst/>
                <a:latin typeface="Calibri"/>
                <a:ea typeface="Calibri"/>
                <a:cs typeface="Calibri"/>
                <a:sym typeface="Calibri"/>
              </a:rPr>
              <a:t>Meaningful Learning</a:t>
            </a:r>
            <a:r>
              <a:rPr lang="en-US" sz="1200" b="0" i="0" u="none" strike="noStrike" kern="1200" cap="none" dirty="0">
                <a:solidFill>
                  <a:schemeClr val="dk1"/>
                </a:solidFill>
                <a:effectLst/>
                <a:latin typeface="Calibri"/>
                <a:ea typeface="Calibri"/>
                <a:cs typeface="Calibri"/>
                <a:sym typeface="Calibri"/>
              </a:rPr>
              <a:t>– involves an interrelated body of information requiring understanding rather than memorization. New material is related to what a student already knows. Since all learning may be considered meaningful, a more appropriate terminology for this type of learning would be "insightful" learning.  The instructor's  task is to incite, with a "c", the insight, with an "s." </a:t>
            </a:r>
          </a:p>
          <a:p>
            <a:pPr lvl="0" fontAlgn="base"/>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sng" strike="noStrike" kern="1200" cap="none" dirty="0">
                <a:solidFill>
                  <a:schemeClr val="dk1"/>
                </a:solidFill>
                <a:effectLst/>
                <a:latin typeface="Calibri"/>
                <a:ea typeface="Calibri"/>
                <a:cs typeface="Calibri"/>
                <a:sym typeface="Calibri"/>
              </a:rPr>
              <a:t>Rote Learning- </a:t>
            </a:r>
            <a:r>
              <a:rPr lang="en-US" sz="1200" b="0" i="0" u="none" strike="noStrike" kern="1200" cap="none" dirty="0">
                <a:solidFill>
                  <a:schemeClr val="dk1"/>
                </a:solidFill>
                <a:effectLst/>
                <a:latin typeface="Calibri"/>
                <a:ea typeface="Calibri"/>
                <a:cs typeface="Calibri"/>
                <a:sym typeface="Calibri"/>
              </a:rPr>
              <a:t>memorization is one way to learn</a:t>
            </a:r>
            <a:r>
              <a:rPr lang="en-US" sz="1200" b="0" i="1"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Remembering terms requires repetition and often if called </a:t>
            </a:r>
            <a:r>
              <a:rPr lang="en-US" sz="1200" b="0" i="1" u="none" strike="noStrike" kern="1200" cap="none" dirty="0">
                <a:solidFill>
                  <a:schemeClr val="dk1"/>
                </a:solidFill>
                <a:effectLst/>
                <a:latin typeface="Calibri"/>
                <a:ea typeface="Calibri"/>
                <a:cs typeface="Calibri"/>
                <a:sym typeface="Calibri"/>
              </a:rPr>
              <a:t>rote learning. </a:t>
            </a:r>
            <a:r>
              <a:rPr lang="en-US" sz="1200" b="0" i="0" u="none" strike="noStrike" kern="1200" cap="none" dirty="0">
                <a:solidFill>
                  <a:schemeClr val="dk1"/>
                </a:solidFill>
                <a:effectLst/>
                <a:latin typeface="Calibri"/>
                <a:ea typeface="Calibri"/>
                <a:cs typeface="Calibri"/>
                <a:sym typeface="Calibri"/>
              </a:rPr>
              <a:t>Memorization is one way to learn this type of material, but merely repeating terms with no apparent relevance is not efficient. Using mnemonics and distribut­ing the practice over days are ways to make this type of learning easier. For example, “red right returning” helps remember to keep a red lateral buoy to the starboard side of our vessel.</a:t>
            </a:r>
          </a:p>
          <a:p>
            <a:pPr lvl="0" fontAlgn="base"/>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sng" strike="noStrike" kern="1200" cap="none" dirty="0">
                <a:solidFill>
                  <a:schemeClr val="dk1"/>
                </a:solidFill>
                <a:effectLst/>
                <a:latin typeface="Calibri"/>
                <a:ea typeface="Calibri"/>
                <a:cs typeface="Calibri"/>
                <a:sym typeface="Calibri"/>
              </a:rPr>
              <a:t>Skill Learning- </a:t>
            </a:r>
            <a:r>
              <a:rPr lang="en-US" sz="1200" b="0" i="0" u="none" strike="noStrike" kern="1200" cap="none" dirty="0">
                <a:solidFill>
                  <a:schemeClr val="dk1"/>
                </a:solidFill>
                <a:effectLst/>
                <a:latin typeface="Calibri"/>
                <a:ea typeface="Calibri"/>
                <a:cs typeface="Calibri"/>
                <a:sym typeface="Calibri"/>
              </a:rPr>
              <a:t>Many skills are involved in operating a boat, from tying knots to securing a line to docking a boat in windy weather. Learning the steps involved in tying a bowline by reading a book is very different from tying the knot on the dock. Learning the steps in class involves the two types of learning just described. Gaining proficiency in actually tying the knot in the line involves skill learning.</a:t>
            </a:r>
          </a:p>
          <a:p>
            <a:pPr lvl="0" fontAlgn="base"/>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884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7708" y="4447460"/>
            <a:ext cx="5661659" cy="4213384"/>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Remember to introduce instructors </a:t>
            </a:r>
            <a:r>
              <a:rPr lang="en-US" sz="1200" b="0" i="0" u="sng" strike="noStrike" cap="none" dirty="0">
                <a:solidFill>
                  <a:schemeClr val="dk1"/>
                </a:solidFill>
                <a:latin typeface="Calibri"/>
                <a:ea typeface="Calibri"/>
                <a:cs typeface="Calibri"/>
                <a:sym typeface="Calibri"/>
              </a:rPr>
              <a:t>and</a:t>
            </a:r>
            <a:r>
              <a:rPr lang="en-US" sz="1200" b="0" i="0" u="none" strike="noStrike" cap="none" dirty="0">
                <a:solidFill>
                  <a:schemeClr val="dk1"/>
                </a:solidFill>
                <a:latin typeface="Calibri"/>
                <a:ea typeface="Calibri"/>
                <a:cs typeface="Calibri"/>
                <a:sym typeface="Calibri"/>
              </a:rPr>
              <a:t> students</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0765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347663"/>
            <a:ext cx="3222625" cy="2417762"/>
          </a:xfrm>
        </p:spPr>
      </p:sp>
      <p:sp>
        <p:nvSpPr>
          <p:cNvPr id="3" name="Notes Placeholder 2"/>
          <p:cNvSpPr>
            <a:spLocks noGrp="1"/>
          </p:cNvSpPr>
          <p:nvPr>
            <p:ph type="body" idx="1"/>
          </p:nvPr>
        </p:nvSpPr>
        <p:spPr>
          <a:xfrm>
            <a:off x="474562" y="2997843"/>
            <a:ext cx="6296628" cy="5764192"/>
          </a:xfrm>
        </p:spPr>
        <p:txBody>
          <a:bodyPr/>
          <a:lstStyle/>
          <a:p>
            <a:r>
              <a:rPr lang="en-US" sz="1200" b="1" i="0" u="none" strike="noStrike" kern="1200" cap="none" dirty="0">
                <a:solidFill>
                  <a:schemeClr val="dk1"/>
                </a:solidFill>
                <a:effectLst/>
                <a:latin typeface="Calibri"/>
                <a:ea typeface="Calibri"/>
                <a:cs typeface="Calibri"/>
                <a:sym typeface="Calibri"/>
              </a:rPr>
              <a:t>A Positive Learning Environment</a:t>
            </a:r>
          </a:p>
          <a:p>
            <a:pPr fontAlgn="base"/>
            <a:r>
              <a:rPr lang="en-US" sz="1200" b="0" i="0" u="none" strike="noStrike" kern="1200" cap="none" dirty="0">
                <a:solidFill>
                  <a:schemeClr val="dk1"/>
                </a:solidFill>
                <a:effectLst/>
                <a:latin typeface="Calibri"/>
                <a:ea typeface="Calibri"/>
                <a:cs typeface="Calibri"/>
                <a:sym typeface="Calibri"/>
              </a:rPr>
              <a:t>Being supportive and non-threatening fosters an expectation that students will take responsibility for their learning and be motivated to learn.</a:t>
            </a:r>
          </a:p>
          <a:p>
            <a:pPr fontAlgn="base"/>
            <a:r>
              <a:rPr lang="en-US" sz="1200" b="0" i="0" u="none" strike="noStrike" kern="1200" cap="none" dirty="0">
                <a:solidFill>
                  <a:schemeClr val="dk1"/>
                </a:solidFill>
                <a:effectLst/>
                <a:latin typeface="Calibri"/>
                <a:ea typeface="Calibri"/>
                <a:cs typeface="Calibri"/>
                <a:sym typeface="Calibri"/>
              </a:rPr>
              <a:t> </a:t>
            </a:r>
          </a:p>
          <a:p>
            <a:pPr fontAlgn="base"/>
            <a:r>
              <a:rPr lang="en-US" sz="1200" b="0" i="0" u="none" strike="noStrike" kern="1200" cap="none" dirty="0">
                <a:solidFill>
                  <a:schemeClr val="dk1"/>
                </a:solidFill>
                <a:effectLst/>
                <a:latin typeface="Calibri"/>
                <a:ea typeface="Calibri"/>
                <a:cs typeface="Calibri"/>
                <a:sym typeface="Calibri"/>
              </a:rPr>
              <a:t>As the instructor, and thus the expert, remember the class can contain those who also are experts and there will be those who are complete beginners. The instructor must involve and accommodate both ends of this spectrum. Avoid overwhelming the beginners while giving respect to those who may know as much as or more than the presenter.</a:t>
            </a:r>
          </a:p>
          <a:p>
            <a:pPr fontAlgn="base"/>
            <a:r>
              <a:rPr lang="en-US" sz="1200" b="0" i="0" u="none" strike="noStrike" kern="1200" cap="none" dirty="0">
                <a:solidFill>
                  <a:schemeClr val="dk1"/>
                </a:solidFill>
                <a:effectLst/>
                <a:latin typeface="Calibri"/>
                <a:ea typeface="Calibri"/>
                <a:cs typeface="Calibri"/>
                <a:sym typeface="Calibri"/>
              </a:rPr>
              <a:t> </a:t>
            </a:r>
          </a:p>
          <a:p>
            <a:pPr fontAlgn="base"/>
            <a:r>
              <a:rPr lang="en-US" sz="1200" b="0" i="0" u="none" strike="noStrike" kern="1200" cap="none" dirty="0">
                <a:solidFill>
                  <a:schemeClr val="dk1"/>
                </a:solidFill>
                <a:effectLst/>
                <a:latin typeface="Calibri"/>
                <a:ea typeface="Calibri"/>
                <a:cs typeface="Calibri"/>
                <a:sym typeface="Calibri"/>
              </a:rPr>
              <a:t>Teenagers should be treated with the same respect as older students; however, they may be more restless or less responsive than older students. Engaging them in conversation during a break, or before or after class, can establish a rapport that will make things go more smoothly. </a:t>
            </a:r>
          </a:p>
          <a:p>
            <a:pPr fontAlgn="base"/>
            <a:r>
              <a:rPr lang="en-US" sz="500" b="0" i="0" u="none" strike="noStrike" kern="1200" cap="none" dirty="0">
                <a:solidFill>
                  <a:schemeClr val="dk1"/>
                </a:solidFill>
                <a:effectLst/>
                <a:latin typeface="Calibri"/>
                <a:ea typeface="Calibri"/>
                <a:cs typeface="Calibri"/>
                <a:sym typeface="Calibri"/>
              </a:rPr>
              <a:t> </a:t>
            </a:r>
          </a:p>
          <a:p>
            <a:pPr fontAlgn="base"/>
            <a:r>
              <a:rPr lang="en-US" sz="1200" b="0" i="0" u="none" strike="noStrike" kern="1200" cap="none" dirty="0">
                <a:solidFill>
                  <a:schemeClr val="dk1"/>
                </a:solidFill>
                <a:effectLst/>
                <a:latin typeface="Calibri"/>
                <a:ea typeface="Calibri"/>
                <a:cs typeface="Calibri"/>
                <a:sym typeface="Calibri"/>
              </a:rPr>
              <a:t>The following are a few suggestions for developing a positive climate:</a:t>
            </a:r>
          </a:p>
          <a:p>
            <a:pPr fontAlgn="base"/>
            <a:r>
              <a:rPr lang="en-US" sz="500" b="0" i="0" u="none" strike="noStrike" kern="1200" cap="none" dirty="0">
                <a:solidFill>
                  <a:schemeClr val="dk1"/>
                </a:solidFill>
                <a:effectLst/>
                <a:latin typeface="Calibri"/>
                <a:ea typeface="Calibri"/>
                <a:cs typeface="Calibri"/>
                <a:sym typeface="Calibri"/>
              </a:rPr>
              <a:t>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Recognize that each student is an individual with unique concerns and needs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Create a participatory environment by modifying the schedule, adjusting the sequence of the materials, or altering the classroom setup and temperature.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Instructors should share appropriate information about themselves to initially establish credibility and a favorable first impression, but </a:t>
            </a:r>
            <a:r>
              <a:rPr lang="en-US" sz="1200" b="1" i="0" u="sng" strike="noStrike" kern="1200" cap="none" dirty="0">
                <a:solidFill>
                  <a:schemeClr val="dk1"/>
                </a:solidFill>
                <a:effectLst/>
                <a:latin typeface="Calibri"/>
                <a:ea typeface="Calibri"/>
                <a:cs typeface="Calibri"/>
                <a:sym typeface="Calibri"/>
              </a:rPr>
              <a:t>keep it short</a:t>
            </a:r>
            <a:r>
              <a:rPr lang="en-US" sz="1200" b="0" i="0" u="none" strike="noStrike" kern="1200" cap="none" dirty="0">
                <a:solidFill>
                  <a:schemeClr val="dk1"/>
                </a:solidFill>
                <a:effectLst/>
                <a:latin typeface="Calibri"/>
                <a:ea typeface="Calibri"/>
                <a:cs typeface="Calibri"/>
                <a:sym typeface="Calibri"/>
              </a:rPr>
              <a:t>.</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Be aware of particular student needs like special seating and visual or auditory limitations.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composition of the class may mean that certain sections of the course receive more emphasis than others.</a:t>
            </a:r>
          </a:p>
          <a:p>
            <a:pPr fontAlgn="base"/>
            <a:r>
              <a:rPr lang="en-US" sz="5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Remember, for learning to take place the course must have perceived value. Some ways to achieve this are:</a:t>
            </a:r>
          </a:p>
          <a:p>
            <a:pPr fontAlgn="base"/>
            <a:r>
              <a:rPr lang="en-US" sz="600" b="0" i="0" u="none" strike="noStrike" kern="1200" cap="none" dirty="0">
                <a:solidFill>
                  <a:schemeClr val="dk1"/>
                </a:solidFill>
                <a:effectLst/>
                <a:latin typeface="Calibri"/>
                <a:ea typeface="Calibri"/>
                <a:cs typeface="Calibri"/>
                <a:sym typeface="Calibri"/>
              </a:rPr>
              <a:t>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a variety of instructional techniques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various instructional materials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Relate topics to students' experiences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Adjust the approach to match students' abilities and interests.</a:t>
            </a:r>
          </a:p>
          <a:p>
            <a:pPr fontAlgn="base"/>
            <a:r>
              <a:rPr lang="en-US" sz="1200" b="0" i="0" u="none" strike="noStrike" kern="1200" cap="none" dirty="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6789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233363"/>
            <a:ext cx="2528887" cy="1897062"/>
          </a:xfrm>
        </p:spPr>
      </p:sp>
      <p:sp>
        <p:nvSpPr>
          <p:cNvPr id="3" name="Notes Placeholder 2"/>
          <p:cNvSpPr>
            <a:spLocks noGrp="1"/>
          </p:cNvSpPr>
          <p:nvPr>
            <p:ph type="body" idx="1"/>
          </p:nvPr>
        </p:nvSpPr>
        <p:spPr>
          <a:xfrm>
            <a:off x="358815" y="2268638"/>
            <a:ext cx="6412375" cy="6624657"/>
          </a:xfrm>
        </p:spPr>
        <p:txBody>
          <a:bodyPr/>
          <a:lstStyle/>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9-Event Lesson Plan is </a:t>
            </a:r>
            <a:r>
              <a:rPr lang="en-US" dirty="0"/>
              <a:t>divided into 3 parts; Opening, Delivery, and Closing.  Each part addresses specific elements of  the lesson such as, time for each section, materials needed and total time for the lesson.</a:t>
            </a:r>
          </a:p>
          <a:p>
            <a:pPr marL="171450" indent="-171450" fontAlgn="base">
              <a:buFont typeface="Arial" panose="020B0604020202020204" pitchFamily="34" charset="0"/>
              <a:buChar char="•"/>
            </a:pPr>
            <a:r>
              <a:rPr lang="en-US" dirty="0"/>
              <a:t>Lesson plans help the instructor </a:t>
            </a:r>
            <a:r>
              <a:rPr lang="en-US" dirty="0" smtClean="0"/>
              <a:t>stay </a:t>
            </a:r>
            <a:r>
              <a:rPr lang="en-US" dirty="0"/>
              <a:t>on time and on topic.  They ensure that pertinent material is covered and that the lesson is taught similarly every time.  They also help determine resources, references and teaching </a:t>
            </a:r>
            <a:r>
              <a:rPr lang="en-US" dirty="0" smtClean="0"/>
              <a:t>aids </a:t>
            </a:r>
            <a:r>
              <a:rPr lang="en-US" dirty="0"/>
              <a:t>needed.</a:t>
            </a:r>
          </a:p>
          <a:p>
            <a:pPr marL="171450" indent="-171450" fontAlgn="base">
              <a:buFont typeface="Arial" panose="020B0604020202020204" pitchFamily="34" charset="0"/>
              <a:buChar char="•"/>
            </a:pPr>
            <a:r>
              <a:rPr lang="en-US" dirty="0"/>
              <a:t>Opening- introduction, housekeeping items, outline to be taught</a:t>
            </a:r>
          </a:p>
          <a:p>
            <a:pPr marL="171450" indent="-171450" fontAlgn="base">
              <a:buFont typeface="Arial" panose="020B0604020202020204" pitchFamily="34" charset="0"/>
              <a:buChar char="•"/>
            </a:pPr>
            <a:r>
              <a:rPr lang="en-US" dirty="0"/>
              <a:t>Delivery – 4 Ps – planning, preparing, practicing and presenting</a:t>
            </a:r>
          </a:p>
          <a:p>
            <a:pPr marL="171450" indent="-171450" fontAlgn="base">
              <a:buFont typeface="Arial" panose="020B0604020202020204" pitchFamily="34" charset="0"/>
              <a:buChar char="•"/>
            </a:pPr>
            <a:r>
              <a:rPr lang="en-US" dirty="0"/>
              <a:t>Closing – reinforces the lesson, tests understanding, and relates to future lessons</a:t>
            </a:r>
          </a:p>
          <a:p>
            <a:pPr marL="171450" indent="-171450" fontAlgn="base">
              <a:buFont typeface="Arial" panose="020B0604020202020204" pitchFamily="34" charset="0"/>
              <a:buChar char="•"/>
            </a:pPr>
            <a:r>
              <a:rPr lang="en-US" dirty="0"/>
              <a:t>Review lesson plans after teaching checking for issues and successes making changes and enhancements where needed.</a:t>
            </a:r>
          </a:p>
          <a:p>
            <a:pPr fontAlgn="base"/>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451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9600" y="381000"/>
            <a:ext cx="3487738" cy="2616200"/>
          </a:xfrm>
        </p:spPr>
      </p:sp>
      <p:sp>
        <p:nvSpPr>
          <p:cNvPr id="3" name="Notes Placeholder 2"/>
          <p:cNvSpPr>
            <a:spLocks noGrp="1"/>
          </p:cNvSpPr>
          <p:nvPr>
            <p:ph type="body" idx="1"/>
          </p:nvPr>
        </p:nvSpPr>
        <p:spPr>
          <a:xfrm>
            <a:off x="474562" y="3831220"/>
            <a:ext cx="6296628" cy="4829624"/>
          </a:xfrm>
        </p:spPr>
        <p:txBody>
          <a:bodyPr/>
          <a:lstStyle/>
          <a:p>
            <a:pPr fontAlgn="base"/>
            <a:r>
              <a:rPr lang="en-US" sz="1200" b="0" i="0" u="none" strike="noStrike" kern="1200" cap="none" dirty="0">
                <a:solidFill>
                  <a:schemeClr val="dk1"/>
                </a:solidFill>
                <a:effectLst/>
                <a:latin typeface="Calibri"/>
                <a:ea typeface="Calibri"/>
                <a:cs typeface="Calibri"/>
                <a:sym typeface="Calibri"/>
              </a:rPr>
              <a:t>Remember, for learning to take place the course must have perceived value. </a:t>
            </a:r>
          </a:p>
          <a:p>
            <a:pPr fontAlgn="base"/>
            <a:r>
              <a:rPr lang="en-US" sz="1200" b="0" i="0" u="none" strike="noStrike" kern="1200" cap="none" dirty="0">
                <a:solidFill>
                  <a:schemeClr val="dk1"/>
                </a:solidFill>
                <a:effectLst/>
                <a:latin typeface="Calibri"/>
                <a:ea typeface="Calibri"/>
                <a:cs typeface="Calibri"/>
                <a:sym typeface="Calibri"/>
              </a:rPr>
              <a:t>Value measured in the learner’s time and effort is far more important than the cost of the course  in dollars.  </a:t>
            </a:r>
          </a:p>
          <a:p>
            <a:pPr fontAlgn="base"/>
            <a:r>
              <a:rPr lang="en-US" sz="1200" b="0" i="0" u="none" strike="noStrike" kern="1200" cap="none" dirty="0">
                <a:solidFill>
                  <a:schemeClr val="dk1"/>
                </a:solidFill>
                <a:effectLst/>
                <a:latin typeface="Calibri"/>
                <a:ea typeface="Calibri"/>
                <a:cs typeface="Calibri"/>
                <a:sym typeface="Calibri"/>
              </a:rPr>
              <a:t>To the learner, it is ALL about the return on the investment. Some ways to enhance perceived value are:</a:t>
            </a:r>
          </a:p>
          <a:p>
            <a:pPr lvl="0"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Keep the instruction on time (stick to the schedule), on track (stick to the subject), and on target (stick to the goals)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Relate topics to students' experiences.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Adjust the approach to match students' abilities and interests.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a variety of instructional techniques,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various instructional media,</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0821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56253"/>
            <a:ext cx="6296628" cy="4204591"/>
          </a:xfrm>
        </p:spPr>
        <p:txBody>
          <a:bodyPr/>
          <a:lstStyle/>
          <a:p>
            <a:pPr marL="171450" indent="-171450">
              <a:buFont typeface="Arial" panose="020B0604020202020204" pitchFamily="34" charset="0"/>
              <a:buChar char="•"/>
            </a:pPr>
            <a:r>
              <a:rPr lang="en-US" dirty="0"/>
              <a:t>Introduce yourself and any housekeeping information such as location of restrooms, exits, water, and so on.  Remind them to silence their cell phones</a:t>
            </a:r>
          </a:p>
          <a:p>
            <a:pPr marL="171450" indent="-171450">
              <a:buFont typeface="Arial" panose="020B0604020202020204" pitchFamily="34" charset="0"/>
              <a:buChar char="•"/>
            </a:pPr>
            <a:r>
              <a:rPr lang="en-US" dirty="0"/>
              <a:t>Explain why the material and skills are useful to the student</a:t>
            </a:r>
          </a:p>
          <a:p>
            <a:pPr marL="171450" indent="-171450">
              <a:buFont typeface="Arial" panose="020B0604020202020204" pitchFamily="34" charset="0"/>
              <a:buChar char="•"/>
            </a:pPr>
            <a:r>
              <a:rPr lang="en-US" dirty="0"/>
              <a:t>Be mindful adult learners pay attention to how long you say the lesson will take.  “Sea stories” to enhance learning are okay as long you stay on schedule.</a:t>
            </a:r>
          </a:p>
          <a:p>
            <a:pPr marL="171450" indent="-171450">
              <a:buFont typeface="Arial" panose="020B0604020202020204" pitchFamily="34" charset="0"/>
              <a:buChar char="•"/>
            </a:pPr>
            <a:r>
              <a:rPr lang="en-US" dirty="0"/>
              <a:t>Introduce the parking lot/anchorage.  The parking lot or anchorage is where topics tangential to the presentation are kept until they can be addressed.</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425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572000"/>
            <a:ext cx="6296628" cy="4088844"/>
          </a:xfrm>
        </p:spPr>
        <p:txBody>
          <a:bodyPr/>
          <a:lstStyle/>
          <a:p>
            <a:pPr marL="171450" indent="-171450">
              <a:buFont typeface="Arial" panose="020B0604020202020204" pitchFamily="34" charset="0"/>
              <a:buChar char="•"/>
            </a:pPr>
            <a:r>
              <a:rPr lang="en-US" dirty="0"/>
              <a:t>What task or skill is to be mastered via the information presented?</a:t>
            </a:r>
          </a:p>
          <a:p>
            <a:pPr marL="171450" indent="-171450">
              <a:buFont typeface="Arial" panose="020B0604020202020204" pitchFamily="34" charset="0"/>
              <a:buChar char="•"/>
            </a:pPr>
            <a:r>
              <a:rPr lang="en-US" dirty="0"/>
              <a:t>What conditions will the task or skill be performed?</a:t>
            </a:r>
          </a:p>
          <a:p>
            <a:pPr marL="171450" indent="-171450">
              <a:buFont typeface="Arial" panose="020B0604020202020204" pitchFamily="34" charset="0"/>
              <a:buChar char="•"/>
            </a:pPr>
            <a:r>
              <a:rPr lang="en-US" dirty="0"/>
              <a:t>What is the standard for success?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9469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09954"/>
            <a:ext cx="6296628" cy="4250890"/>
          </a:xfrm>
        </p:spPr>
        <p:txBody>
          <a:bodyPr/>
          <a:lstStyle/>
          <a:p>
            <a:pPr marL="171450" indent="-171450">
              <a:buFont typeface="Arial" panose="020B0604020202020204" pitchFamily="34" charset="0"/>
              <a:buChar char="•"/>
            </a:pPr>
            <a:r>
              <a:rPr lang="en-US" dirty="0"/>
              <a:t>Question: Why do you need to know students’ background knowledge about the lesson?  Answer: It helps determine how quickly you can move through basic information</a:t>
            </a:r>
          </a:p>
          <a:p>
            <a:pPr marL="171450" indent="-171450">
              <a:buFont typeface="Arial" panose="020B0604020202020204" pitchFamily="34" charset="0"/>
              <a:buChar char="•"/>
            </a:pPr>
            <a:r>
              <a:rPr lang="en-US" dirty="0"/>
              <a:t>For example, when presenting a boating safety class, it is helpful to know how many students already own a boat, have been boating, or have ridden on a boat. This information can help you move quickly through more basic material.</a:t>
            </a:r>
          </a:p>
          <a:p>
            <a:pPr marL="171450" indent="-171450">
              <a:buFont typeface="Arial" panose="020B0604020202020204" pitchFamily="34" charset="0"/>
              <a:buChar char="•"/>
            </a:pPr>
            <a:r>
              <a:rPr lang="en-US" dirty="0"/>
              <a:t>With that example in mind, the instructor can quiz the students for their knowledge of the parts of a boat.</a:t>
            </a:r>
          </a:p>
          <a:p>
            <a:pPr marL="171450" indent="-171450">
              <a:buFont typeface="Arial" panose="020B0604020202020204" pitchFamily="34" charset="0"/>
              <a:buChar char="•"/>
            </a:pPr>
            <a:r>
              <a:rPr lang="en-US" dirty="0"/>
              <a:t>Ensure a safe environment in which students can share ideas and ask questions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2582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502552"/>
            <a:ext cx="6296628" cy="4158292"/>
          </a:xfrm>
        </p:spPr>
        <p:txBody>
          <a:bodyPr/>
          <a:lstStyle/>
          <a:p>
            <a:pPr marL="171450" indent="-171450">
              <a:buFont typeface="Arial" panose="020B0604020202020204" pitchFamily="34" charset="0"/>
              <a:buChar char="•"/>
            </a:pPr>
            <a:r>
              <a:rPr lang="en-US" dirty="0"/>
              <a:t>This is where the material is presented.  When instructing</a:t>
            </a:r>
            <a:r>
              <a:rPr lang="en-US" b="1" u="sng" dirty="0"/>
              <a:t>, DO NOT READ the PowerPoint </a:t>
            </a:r>
            <a:r>
              <a:rPr lang="en-US" dirty="0"/>
              <a:t>to the students!  Scan the class to ensure the students are engaged and understand.</a:t>
            </a:r>
          </a:p>
          <a:p>
            <a:pPr marL="171450" indent="-171450">
              <a:buFont typeface="Arial" panose="020B0604020202020204" pitchFamily="34" charset="0"/>
              <a:buChar char="•"/>
            </a:pPr>
            <a:r>
              <a:rPr lang="en-US" dirty="0"/>
              <a:t>Ask questions if none are forthcoming.  If students are learning a skill, model successful execution of the skill for them.</a:t>
            </a:r>
          </a:p>
          <a:p>
            <a:pPr marL="171450" indent="-171450">
              <a:buFont typeface="Arial" panose="020B0604020202020204" pitchFamily="34" charset="0"/>
              <a:buChar char="•"/>
            </a:pPr>
            <a:r>
              <a:rPr lang="en-US" dirty="0"/>
              <a:t>Show them what success looks like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0620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67828"/>
            <a:ext cx="6296628" cy="4193016"/>
          </a:xfrm>
        </p:spPr>
        <p:txBody>
          <a:bodyPr/>
          <a:lstStyle/>
          <a:p>
            <a:pPr fontAlgn="base"/>
            <a:r>
              <a:rPr lang="en-US" dirty="0"/>
              <a:t>Here the instructor prepares students for the practice that is to follow. Helpful actions include giving them the following:</a:t>
            </a:r>
          </a:p>
          <a:p>
            <a:pPr fontAlgn="base"/>
            <a:r>
              <a:rPr lang="en-US" dirty="0"/>
              <a:t> </a:t>
            </a:r>
          </a:p>
          <a:p>
            <a:pPr marL="171450" lvl="0" indent="-171450" fontAlgn="base">
              <a:buFont typeface="Arial" panose="020B0604020202020204" pitchFamily="34" charset="0"/>
              <a:buChar char="•"/>
            </a:pPr>
            <a:r>
              <a:rPr lang="en-US" dirty="0"/>
              <a:t>Job aids or other memory tools</a:t>
            </a:r>
          </a:p>
          <a:p>
            <a:pPr marL="171450" lvl="0" indent="-171450" fontAlgn="base">
              <a:buFont typeface="Arial" panose="020B0604020202020204" pitchFamily="34" charset="0"/>
              <a:buChar char="•"/>
            </a:pPr>
            <a:r>
              <a:rPr lang="en-US" dirty="0"/>
              <a:t>What prompts indicate the task that needs to be done</a:t>
            </a:r>
          </a:p>
          <a:p>
            <a:pPr marL="171450" lvl="0" indent="-171450" fontAlgn="base">
              <a:buFont typeface="Arial" panose="020B0604020202020204" pitchFamily="34" charset="0"/>
              <a:buChar char="•"/>
            </a:pPr>
            <a:r>
              <a:rPr lang="en-US" dirty="0"/>
              <a:t>Correct procedures to be followed</a:t>
            </a:r>
          </a:p>
          <a:p>
            <a:pPr marL="171450" lvl="0" indent="-171450" fontAlgn="base">
              <a:buFont typeface="Arial" panose="020B0604020202020204" pitchFamily="34" charset="0"/>
              <a:buChar char="•"/>
            </a:pPr>
            <a:r>
              <a:rPr lang="en-US" dirty="0"/>
              <a:t>Special instructions (tips and traps)</a:t>
            </a:r>
          </a:p>
          <a:p>
            <a:pPr marL="171450" lvl="0" indent="-171450" fontAlgn="base">
              <a:buFont typeface="Arial" panose="020B0604020202020204" pitchFamily="34" charset="0"/>
              <a:buChar char="•"/>
            </a:pPr>
            <a:r>
              <a:rPr lang="en-US" dirty="0"/>
              <a:t>Safety information or precautions</a:t>
            </a:r>
          </a:p>
          <a:p>
            <a:pPr marL="171450" lvl="0" indent="-171450" fontAlgn="base">
              <a:buFont typeface="Arial" panose="020B0604020202020204" pitchFamily="34" charset="0"/>
              <a:buChar char="•"/>
            </a:pPr>
            <a:r>
              <a:rPr lang="en-US" dirty="0"/>
              <a:t>What they need to know to be SUCCESSFUL</a:t>
            </a:r>
          </a:p>
          <a:p>
            <a:pPr marL="171450" indent="-171450">
              <a:buFont typeface="Arial" panose="020B0604020202020204" pitchFamily="34" charset="0"/>
              <a:buChar char="•"/>
            </a:pPr>
            <a:r>
              <a:rPr lang="en-US" dirty="0"/>
              <a:t>Introduce Job Aids</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554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79403"/>
            <a:ext cx="6296628" cy="4181441"/>
          </a:xfrm>
        </p:spPr>
        <p:txBody>
          <a:bodyPr/>
          <a:lstStyle/>
          <a:p>
            <a:pPr fontAlgn="base"/>
            <a:r>
              <a:rPr lang="en-US" dirty="0"/>
              <a:t>During this event, the participants practice the objective and use the Job Aids until they meet the stated standards. Learning guidance is provided as appropriate, and feedback items noted.</a:t>
            </a:r>
          </a:p>
          <a:p>
            <a:pPr fontAlgn="base"/>
            <a:r>
              <a:rPr lang="en-US" dirty="0"/>
              <a:t> </a:t>
            </a:r>
          </a:p>
          <a:p>
            <a:pPr marL="171450" lvl="0" indent="-171450" fontAlgn="base">
              <a:buFont typeface="Arial" panose="020B0604020202020204" pitchFamily="34" charset="0"/>
              <a:buChar char="•"/>
            </a:pPr>
            <a:r>
              <a:rPr lang="en-US" dirty="0"/>
              <a:t>Ensure each student gets a chance to practice</a:t>
            </a:r>
          </a:p>
          <a:p>
            <a:pPr marL="171450" lvl="0" indent="-171450" fontAlgn="base">
              <a:buFont typeface="Arial" panose="020B0604020202020204" pitchFamily="34" charset="0"/>
              <a:buChar char="•"/>
            </a:pPr>
            <a:r>
              <a:rPr lang="en-US" dirty="0"/>
              <a:t>Make practice safe</a:t>
            </a:r>
          </a:p>
          <a:p>
            <a:pPr marL="171450" lvl="0" indent="-171450" fontAlgn="base">
              <a:buFont typeface="Arial" panose="020B0604020202020204" pitchFamily="34" charset="0"/>
              <a:buChar char="•"/>
            </a:pPr>
            <a:r>
              <a:rPr lang="en-US" dirty="0"/>
              <a:t>Make practice resemble the "real world"</a:t>
            </a:r>
          </a:p>
          <a:p>
            <a:pPr marL="171450" indent="-171450">
              <a:buFont typeface="Arial" panose="020B0604020202020204" pitchFamily="34" charset="0"/>
              <a:buChar char="•"/>
            </a:pPr>
            <a:r>
              <a:rPr lang="en-US" dirty="0"/>
              <a:t>Practice should look like the "Test"</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35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21529"/>
            <a:ext cx="6296628" cy="4239315"/>
          </a:xfrm>
        </p:spPr>
        <p:txBody>
          <a:bodyPr/>
          <a:lstStyle/>
          <a:p>
            <a:r>
              <a:rPr lang="en-US" dirty="0"/>
              <a:t>If correction is needed to properly complete the task address the area(s) needing improvement.  This feedback is not personal and non-punishing.</a:t>
            </a:r>
          </a:p>
          <a:p>
            <a:endParaRPr lang="en-US" dirty="0"/>
          </a:p>
          <a:p>
            <a:pPr lvl="0" fontAlgn="base"/>
            <a:r>
              <a:rPr lang="en-US" sz="1200" b="0" i="0" u="none" strike="noStrike" kern="1200" cap="none" dirty="0">
                <a:solidFill>
                  <a:schemeClr val="dk1"/>
                </a:solidFill>
                <a:effectLst/>
                <a:latin typeface="Calibri"/>
                <a:ea typeface="Calibri"/>
                <a:cs typeface="Calibri"/>
                <a:sym typeface="Calibri"/>
              </a:rPr>
              <a:t>Feedback – Students need to receive appropriate feedback to assess progress and provide constructive criticism.</a:t>
            </a:r>
            <a:endParaRPr lang="en-US" sz="11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Lecturing without providing students with opportunities (during or after the lecture) to ask questions or without asking questions of the students denies them an opportunity to receive feedback.</a:t>
            </a:r>
            <a:endParaRPr lang="en-US" sz="1100" b="0" i="0" u="none" strike="noStrike" kern="1200" cap="none" dirty="0">
              <a:solidFill>
                <a:schemeClr val="dk1"/>
              </a:solidFill>
              <a:effectLst/>
              <a:latin typeface="Calibri"/>
              <a:ea typeface="Calibri"/>
              <a:cs typeface="Calibri"/>
              <a:sym typeface="Calibri"/>
            </a:endParaRPr>
          </a:p>
          <a:p>
            <a:endParaRPr lang="en-US" dirty="0"/>
          </a:p>
          <a:p>
            <a:r>
              <a:rPr lang="en-US" b="1" dirty="0"/>
              <a:t>Developmental feedback</a:t>
            </a:r>
            <a:r>
              <a:rPr lang="en-US" dirty="0"/>
              <a:t> is where you give a person information that is designed to help them improve something they are doing. </a:t>
            </a:r>
          </a:p>
          <a:p>
            <a:r>
              <a:rPr lang="en-US" b="1" dirty="0"/>
              <a:t>Motivational feedback</a:t>
            </a:r>
            <a:r>
              <a:rPr lang="en-US" dirty="0"/>
              <a:t> is where you give someone approval </a:t>
            </a:r>
            <a:r>
              <a:rPr lang="en-US" b="1" dirty="0"/>
              <a:t>for</a:t>
            </a:r>
            <a:r>
              <a:rPr lang="en-US" dirty="0"/>
              <a:t> what they are doing or how they are doing it as a way </a:t>
            </a:r>
            <a:r>
              <a:rPr lang="en-US" b="1" dirty="0"/>
              <a:t>of</a:t>
            </a:r>
            <a:r>
              <a:rPr lang="en-US" dirty="0"/>
              <a:t> reinforcing that behavior.</a:t>
            </a:r>
          </a:p>
          <a:p>
            <a:endParaRPr lang="en-US" dirty="0"/>
          </a:p>
          <a:p>
            <a:r>
              <a:rPr lang="en-US" b="1" i="1" dirty="0"/>
              <a:t>This should be taking place throughout the lesson. </a:t>
            </a:r>
            <a:r>
              <a:rPr lang="en-US" dirty="0"/>
              <a:t>Use both motivational and developmental feedback. Be timely, specific, and non-punishing. Remember, feedback should be on the performance and NOT personal in nature.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03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70B141-5F87-48FA-8A25-ACF9494B2F92}" type="slidenum">
              <a:rPr lang="en-US" altLang="en-US" smtClean="0">
                <a:latin typeface="Times New Roman" panose="02020603050405020304" pitchFamily="18" charset="0"/>
              </a:rPr>
              <a:pPr>
                <a:spcBef>
                  <a:spcPct val="0"/>
                </a:spcBef>
              </a:pPr>
              <a:t>3</a:t>
            </a:fld>
            <a:endParaRPr lang="en-US" altLang="en-US" dirty="0">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xfrm>
            <a:off x="2130425" y="422275"/>
            <a:ext cx="3170238" cy="2378075"/>
          </a:xfrm>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a:solidFill>
                  <a:srgbClr val="002060"/>
                </a:solidFill>
                <a:latin typeface="Calibri"/>
                <a:ea typeface="Calibri"/>
                <a:cs typeface="Calibri"/>
                <a:sym typeface="Calibri"/>
              </a:rPr>
              <a:t>Take class notes just as you would  if you were sitting in a classroom.  In other words,  treat it as much as possible as if you were in  class with the instructor in front and   surrounded by other classmates. </a:t>
            </a:r>
          </a:p>
          <a:p>
            <a:pPr marL="228600" indent="-228600" algn="ctr"/>
            <a:endParaRPr lang="en-US" altLang="en-US" dirty="0">
              <a:latin typeface="Arial" panose="020B0604020202020204" pitchFamily="34" charset="0"/>
            </a:endParaRPr>
          </a:p>
        </p:txBody>
      </p:sp>
    </p:spTree>
    <p:extLst>
      <p:ext uri="{BB962C8B-B14F-4D97-AF65-F5344CB8AC3E}">
        <p14:creationId xmlns:p14="http://schemas.microsoft.com/office/powerpoint/2010/main" val="124309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309563"/>
            <a:ext cx="3287713" cy="2465387"/>
          </a:xfrm>
        </p:spPr>
      </p:sp>
      <p:sp>
        <p:nvSpPr>
          <p:cNvPr id="3" name="Notes Placeholder 2"/>
          <p:cNvSpPr>
            <a:spLocks noGrp="1"/>
          </p:cNvSpPr>
          <p:nvPr>
            <p:ph type="body" idx="1"/>
          </p:nvPr>
        </p:nvSpPr>
        <p:spPr>
          <a:xfrm>
            <a:off x="449943" y="2902857"/>
            <a:ext cx="6241143" cy="5757987"/>
          </a:xfrm>
        </p:spPr>
        <p:txBody>
          <a:bodyPr/>
          <a:lstStyle/>
          <a:p>
            <a:r>
              <a:rPr lang="en-US" sz="1200" b="1" i="0" u="none" strike="noStrike" kern="1200" cap="none" baseline="0" dirty="0">
                <a:solidFill>
                  <a:schemeClr val="dk1"/>
                </a:solidFill>
                <a:latin typeface="Calibri"/>
                <a:ea typeface="Calibri"/>
                <a:cs typeface="Calibri"/>
                <a:sym typeface="Calibri"/>
              </a:rPr>
              <a:t>Positive Feedback </a:t>
            </a:r>
            <a:r>
              <a:rPr lang="en-US" sz="1200" b="0" i="0" u="none" strike="noStrike" kern="1200" cap="none" baseline="0" dirty="0">
                <a:solidFill>
                  <a:schemeClr val="dk1"/>
                </a:solidFill>
                <a:latin typeface="Calibri"/>
                <a:ea typeface="Calibri"/>
                <a:cs typeface="Calibri"/>
                <a:sym typeface="Calibri"/>
              </a:rPr>
              <a:t>results in positive results. There are two types of Positive Feedback.</a:t>
            </a:r>
          </a:p>
          <a:p>
            <a:endParaRPr lang="en-US" sz="1200" b="0" i="0" u="none" strike="noStrike" kern="1200" cap="none" baseline="0" dirty="0">
              <a:solidFill>
                <a:schemeClr val="dk1"/>
              </a:solidFill>
              <a:latin typeface="Calibri"/>
              <a:ea typeface="Calibri"/>
              <a:cs typeface="Calibri"/>
              <a:sym typeface="Calibri"/>
            </a:endParaRPr>
          </a:p>
          <a:p>
            <a:r>
              <a:rPr lang="en-US" sz="1200" b="0" i="0" u="none" strike="noStrike" kern="1200" cap="none" baseline="0" dirty="0">
                <a:solidFill>
                  <a:schemeClr val="dk1"/>
                </a:solidFill>
                <a:latin typeface="Calibri"/>
                <a:ea typeface="Calibri"/>
                <a:cs typeface="Calibri"/>
                <a:sym typeface="Calibri"/>
              </a:rPr>
              <a:t>• </a:t>
            </a:r>
            <a:r>
              <a:rPr lang="en-US" sz="1200" b="1" i="0" u="none" strike="noStrike" kern="1200" cap="none" baseline="0" dirty="0">
                <a:solidFill>
                  <a:schemeClr val="dk1"/>
                </a:solidFill>
                <a:latin typeface="Calibri"/>
                <a:ea typeface="Calibri"/>
                <a:cs typeface="Calibri"/>
                <a:sym typeface="Calibri"/>
              </a:rPr>
              <a:t>Advice - </a:t>
            </a:r>
            <a:r>
              <a:rPr lang="en-US" sz="1200" b="0" i="0" u="none" strike="noStrike" kern="1200" cap="none" baseline="0" dirty="0">
                <a:solidFill>
                  <a:schemeClr val="dk1"/>
                </a:solidFill>
                <a:latin typeface="Calibri"/>
                <a:ea typeface="Calibri"/>
                <a:cs typeface="Calibri"/>
                <a:sym typeface="Calibri"/>
              </a:rPr>
              <a:t>which identifies behaviors that are desirable and specifies how to incorporate them. The purpose of this type of feedback is that it shapes or changes behaviors to increase performance. It also:</a:t>
            </a:r>
          </a:p>
          <a:p>
            <a:r>
              <a:rPr lang="en-US" sz="1200" b="0" i="0" u="none" strike="noStrike" kern="1200" cap="none" baseline="0" dirty="0">
                <a:solidFill>
                  <a:schemeClr val="dk1"/>
                </a:solidFill>
                <a:latin typeface="Calibri"/>
                <a:ea typeface="Calibri"/>
                <a:cs typeface="Calibri"/>
                <a:sym typeface="Calibri"/>
              </a:rPr>
              <a:t>o Improves confidence</a:t>
            </a:r>
          </a:p>
          <a:p>
            <a:r>
              <a:rPr lang="en-US" sz="1200" b="0" i="0" u="none" strike="noStrike" kern="1200" cap="none" baseline="0" dirty="0">
                <a:solidFill>
                  <a:schemeClr val="dk1"/>
                </a:solidFill>
                <a:latin typeface="Calibri"/>
                <a:ea typeface="Calibri"/>
                <a:cs typeface="Calibri"/>
                <a:sym typeface="Calibri"/>
              </a:rPr>
              <a:t>o Removes </a:t>
            </a:r>
            <a:r>
              <a:rPr lang="en-US" sz="1200" b="0" i="0" u="none" strike="noStrike" kern="1200" cap="none" baseline="0" dirty="0" smtClean="0">
                <a:solidFill>
                  <a:schemeClr val="dk1"/>
                </a:solidFill>
                <a:latin typeface="Calibri"/>
                <a:ea typeface="Calibri"/>
                <a:cs typeface="Calibri"/>
                <a:sym typeface="Calibri"/>
              </a:rPr>
              <a:t>barriers</a:t>
            </a:r>
            <a:endParaRPr lang="en-US" sz="1200" b="0" i="0" u="none" strike="noStrike" kern="1200" cap="none" baseline="0" dirty="0">
              <a:solidFill>
                <a:schemeClr val="dk1"/>
              </a:solidFill>
              <a:latin typeface="Calibri"/>
              <a:ea typeface="Calibri"/>
              <a:cs typeface="Calibri"/>
              <a:sym typeface="Calibri"/>
            </a:endParaRPr>
          </a:p>
          <a:p>
            <a:r>
              <a:rPr lang="en-US" sz="1200" b="0" i="0" u="none" strike="noStrike" kern="1200" cap="none" baseline="0" dirty="0">
                <a:solidFill>
                  <a:schemeClr val="dk1"/>
                </a:solidFill>
                <a:latin typeface="Calibri"/>
                <a:ea typeface="Calibri"/>
                <a:cs typeface="Calibri"/>
                <a:sym typeface="Calibri"/>
              </a:rPr>
              <a:t>o Increases performance</a:t>
            </a:r>
          </a:p>
          <a:p>
            <a:endParaRPr lang="en-US" sz="1200" b="0" i="0" u="none" strike="noStrike" kern="1200" cap="none" baseline="0" dirty="0">
              <a:solidFill>
                <a:schemeClr val="dk1"/>
              </a:solidFill>
              <a:latin typeface="Calibri"/>
              <a:ea typeface="Calibri"/>
              <a:cs typeface="Calibri"/>
              <a:sym typeface="Calibri"/>
            </a:endParaRPr>
          </a:p>
          <a:p>
            <a:r>
              <a:rPr lang="en-US" sz="1200" b="0" i="0" u="none" strike="noStrike" kern="1200" cap="none" baseline="0" dirty="0">
                <a:solidFill>
                  <a:schemeClr val="dk1"/>
                </a:solidFill>
                <a:latin typeface="Calibri"/>
                <a:ea typeface="Calibri"/>
                <a:cs typeface="Calibri"/>
                <a:sym typeface="Calibri"/>
              </a:rPr>
              <a:t>• </a:t>
            </a:r>
            <a:r>
              <a:rPr lang="en-US" sz="1200" b="1" i="0" u="none" strike="noStrike" kern="1200" cap="none" baseline="0" dirty="0">
                <a:solidFill>
                  <a:schemeClr val="dk1"/>
                </a:solidFill>
                <a:latin typeface="Calibri"/>
                <a:ea typeface="Calibri"/>
                <a:cs typeface="Calibri"/>
                <a:sym typeface="Calibri"/>
              </a:rPr>
              <a:t>Reinforcement – </a:t>
            </a:r>
            <a:r>
              <a:rPr lang="en-US" sz="1200" b="0" i="0" u="none" strike="noStrike" kern="1200" cap="none" baseline="0" dirty="0">
                <a:solidFill>
                  <a:schemeClr val="dk1"/>
                </a:solidFill>
                <a:latin typeface="Calibri"/>
                <a:ea typeface="Calibri"/>
                <a:cs typeface="Calibri"/>
                <a:sym typeface="Calibri"/>
              </a:rPr>
              <a:t>which identifies behaviors that were desired, meeting or exceeding standards or expectations. Reinforcement increases desired performance. The impact on the student is to:</a:t>
            </a:r>
          </a:p>
          <a:p>
            <a:r>
              <a:rPr lang="en-US" sz="1200" b="0" i="0" u="none" strike="noStrike" kern="1200" cap="none" baseline="0" dirty="0">
                <a:solidFill>
                  <a:schemeClr val="dk1"/>
                </a:solidFill>
                <a:latin typeface="Calibri"/>
                <a:ea typeface="Calibri"/>
                <a:cs typeface="Calibri"/>
                <a:sym typeface="Calibri"/>
              </a:rPr>
              <a:t>o Increase confidence</a:t>
            </a:r>
          </a:p>
          <a:p>
            <a:r>
              <a:rPr lang="en-US" sz="1200" b="0" i="0" u="none" strike="noStrike" kern="1200" cap="none" baseline="0" dirty="0">
                <a:solidFill>
                  <a:schemeClr val="dk1"/>
                </a:solidFill>
                <a:latin typeface="Calibri"/>
                <a:ea typeface="Calibri"/>
                <a:cs typeface="Calibri"/>
                <a:sym typeface="Calibri"/>
              </a:rPr>
              <a:t>o Increase performance</a:t>
            </a:r>
          </a:p>
          <a:p>
            <a:r>
              <a:rPr lang="en-US" sz="1200" b="0" i="0" u="none" strike="noStrike" kern="1200" cap="none" baseline="0" dirty="0">
                <a:solidFill>
                  <a:schemeClr val="dk1"/>
                </a:solidFill>
                <a:latin typeface="Calibri"/>
                <a:ea typeface="Calibri"/>
                <a:cs typeface="Calibri"/>
                <a:sym typeface="Calibri"/>
              </a:rPr>
              <a:t>o Increase motivation</a:t>
            </a:r>
          </a:p>
          <a:p>
            <a:endParaRPr lang="en-US" sz="1200" b="1" i="0" u="none" strike="noStrike" kern="1200" cap="none" baseline="0" dirty="0">
              <a:solidFill>
                <a:schemeClr val="dk1"/>
              </a:solidFill>
              <a:latin typeface="Calibri"/>
              <a:ea typeface="Calibri"/>
              <a:cs typeface="Calibri"/>
              <a:sym typeface="Calibri"/>
            </a:endParaRPr>
          </a:p>
          <a:p>
            <a:r>
              <a:rPr lang="en-US" sz="1200" b="1" i="0" u="none" strike="noStrike" kern="1200" cap="none" baseline="0" dirty="0">
                <a:solidFill>
                  <a:schemeClr val="dk1"/>
                </a:solidFill>
                <a:latin typeface="Calibri"/>
                <a:ea typeface="Calibri"/>
                <a:cs typeface="Calibri"/>
                <a:sym typeface="Calibri"/>
              </a:rPr>
              <a:t>Negative Feedback </a:t>
            </a:r>
            <a:r>
              <a:rPr lang="en-US" sz="1200" b="0" i="0" u="none" strike="noStrike" kern="1200" cap="none" baseline="0" dirty="0">
                <a:solidFill>
                  <a:schemeClr val="dk1"/>
                </a:solidFill>
                <a:latin typeface="Calibri"/>
                <a:ea typeface="Calibri"/>
                <a:cs typeface="Calibri"/>
                <a:sym typeface="Calibri"/>
              </a:rPr>
              <a:t>results in negative results. Negative feedback should be avoided. There are two types of negative feedback, </a:t>
            </a:r>
          </a:p>
          <a:p>
            <a:endParaRPr lang="en-US" sz="1200" b="0" i="0" u="none" strike="noStrike" kern="1200" cap="none" baseline="0" dirty="0">
              <a:solidFill>
                <a:schemeClr val="dk1"/>
              </a:solidFill>
              <a:latin typeface="Calibri"/>
              <a:ea typeface="Calibri"/>
              <a:cs typeface="Calibri"/>
              <a:sym typeface="Calibri"/>
            </a:endParaRPr>
          </a:p>
          <a:p>
            <a:r>
              <a:rPr lang="en-US" sz="1200" b="0" i="0" u="none" strike="noStrike" kern="1200" cap="none" baseline="0" dirty="0">
                <a:solidFill>
                  <a:schemeClr val="dk1"/>
                </a:solidFill>
                <a:latin typeface="Calibri"/>
                <a:ea typeface="Calibri"/>
                <a:cs typeface="Calibri"/>
                <a:sym typeface="Calibri"/>
              </a:rPr>
              <a:t>• </a:t>
            </a:r>
            <a:r>
              <a:rPr lang="en-US" sz="1200" b="1" i="0" u="none" strike="noStrike" kern="1200" cap="none" baseline="0" dirty="0">
                <a:solidFill>
                  <a:schemeClr val="dk1"/>
                </a:solidFill>
                <a:latin typeface="Calibri"/>
                <a:ea typeface="Calibri"/>
                <a:cs typeface="Calibri"/>
                <a:sym typeface="Calibri"/>
              </a:rPr>
              <a:t>Silence </a:t>
            </a:r>
            <a:r>
              <a:rPr lang="en-US" sz="1200" b="0" i="0" u="none" strike="noStrike" kern="1200" cap="none" baseline="0" dirty="0">
                <a:solidFill>
                  <a:schemeClr val="dk1"/>
                </a:solidFill>
                <a:latin typeface="Calibri"/>
                <a:ea typeface="Calibri"/>
                <a:cs typeface="Calibri"/>
                <a:sym typeface="Calibri"/>
              </a:rPr>
              <a:t>– no response is provided. The purpose is to maintain status quo. This results in:</a:t>
            </a:r>
          </a:p>
          <a:p>
            <a:r>
              <a:rPr lang="en-US" sz="1200" b="0" i="0" u="none" strike="noStrike" kern="1200" cap="none" baseline="0" dirty="0">
                <a:solidFill>
                  <a:schemeClr val="dk1"/>
                </a:solidFill>
                <a:latin typeface="Calibri"/>
                <a:ea typeface="Calibri"/>
                <a:cs typeface="Calibri"/>
                <a:sym typeface="Calibri"/>
              </a:rPr>
              <a:t>o Decreased confidence</a:t>
            </a:r>
          </a:p>
          <a:p>
            <a:r>
              <a:rPr lang="en-US" sz="1200" b="0" i="0" u="none" strike="noStrike" kern="1200" cap="none" baseline="0" dirty="0">
                <a:solidFill>
                  <a:schemeClr val="dk1"/>
                </a:solidFill>
                <a:latin typeface="Calibri"/>
                <a:ea typeface="Calibri"/>
                <a:cs typeface="Calibri"/>
                <a:sym typeface="Calibri"/>
              </a:rPr>
              <a:t>o Reduced performance</a:t>
            </a:r>
          </a:p>
          <a:p>
            <a:r>
              <a:rPr lang="en-US" sz="1200" b="0" i="0" u="none" strike="noStrike" kern="1200" cap="none" baseline="0" dirty="0">
                <a:solidFill>
                  <a:schemeClr val="dk1"/>
                </a:solidFill>
                <a:latin typeface="Calibri"/>
                <a:ea typeface="Calibri"/>
                <a:cs typeface="Calibri"/>
                <a:sym typeface="Calibri"/>
              </a:rPr>
              <a:t>o Creates surprises during tests</a:t>
            </a:r>
          </a:p>
          <a:p>
            <a:r>
              <a:rPr lang="en-US" sz="1200" b="0" i="0" u="none" strike="noStrike" kern="1200" cap="none" baseline="0" dirty="0">
                <a:solidFill>
                  <a:schemeClr val="dk1"/>
                </a:solidFill>
                <a:latin typeface="Calibri"/>
                <a:ea typeface="Calibri"/>
                <a:cs typeface="Calibri"/>
                <a:sym typeface="Calibri"/>
              </a:rPr>
              <a:t>o Can create paranoia</a:t>
            </a:r>
          </a:p>
          <a:p>
            <a:endParaRPr lang="en-US" sz="1200" b="0" i="0" u="none" strike="noStrike" kern="1200" cap="none" baseline="0" dirty="0">
              <a:solidFill>
                <a:schemeClr val="dk1"/>
              </a:solidFill>
              <a:latin typeface="Calibri"/>
              <a:ea typeface="Calibri"/>
              <a:cs typeface="Calibri"/>
              <a:sym typeface="Calibri"/>
            </a:endParaRPr>
          </a:p>
          <a:p>
            <a:r>
              <a:rPr lang="en-US" sz="1200" b="0" i="0" u="none" strike="noStrike" kern="1200" cap="none" baseline="0" dirty="0">
                <a:solidFill>
                  <a:schemeClr val="dk1"/>
                </a:solidFill>
                <a:latin typeface="Calibri"/>
                <a:ea typeface="Calibri"/>
                <a:cs typeface="Calibri"/>
                <a:sym typeface="Calibri"/>
              </a:rPr>
              <a:t>• </a:t>
            </a:r>
            <a:r>
              <a:rPr lang="en-US" sz="1200" b="1" i="0" u="none" strike="noStrike" kern="1200" cap="none" baseline="0" dirty="0">
                <a:solidFill>
                  <a:schemeClr val="dk1"/>
                </a:solidFill>
                <a:latin typeface="Calibri"/>
                <a:ea typeface="Calibri"/>
                <a:cs typeface="Calibri"/>
                <a:sym typeface="Calibri"/>
              </a:rPr>
              <a:t>Criticism </a:t>
            </a:r>
            <a:r>
              <a:rPr lang="en-US" sz="1200" b="0" i="0" u="none" strike="noStrike" kern="1200" cap="none" baseline="0" dirty="0">
                <a:solidFill>
                  <a:schemeClr val="dk1"/>
                </a:solidFill>
                <a:latin typeface="Calibri"/>
                <a:ea typeface="Calibri"/>
                <a:cs typeface="Calibri"/>
                <a:sym typeface="Calibri"/>
              </a:rPr>
              <a:t>– identifies behaviors that were undesirable. The purpose is to stop undesirable behaviors. The impact is:</a:t>
            </a:r>
          </a:p>
          <a:p>
            <a:r>
              <a:rPr lang="en-US" sz="1200" b="0" i="0" u="none" strike="noStrike" kern="1200" cap="none" baseline="0" dirty="0">
                <a:solidFill>
                  <a:schemeClr val="dk1"/>
                </a:solidFill>
                <a:latin typeface="Calibri"/>
                <a:ea typeface="Calibri"/>
                <a:cs typeface="Calibri"/>
                <a:sym typeface="Calibri"/>
              </a:rPr>
              <a:t>o Generates excuses and blaming</a:t>
            </a:r>
          </a:p>
          <a:p>
            <a:r>
              <a:rPr lang="en-US" sz="1200" b="0" i="0" u="none" strike="noStrike" kern="1200" cap="none" baseline="0" dirty="0">
                <a:solidFill>
                  <a:schemeClr val="dk1"/>
                </a:solidFill>
                <a:latin typeface="Calibri"/>
                <a:ea typeface="Calibri"/>
                <a:cs typeface="Calibri"/>
                <a:sym typeface="Calibri"/>
              </a:rPr>
              <a:t>o Decreases confidence</a:t>
            </a:r>
          </a:p>
          <a:p>
            <a:r>
              <a:rPr lang="en-US" sz="1200" b="0" i="0" u="none" strike="noStrike" kern="1200" cap="none" baseline="0" dirty="0">
                <a:solidFill>
                  <a:schemeClr val="dk1"/>
                </a:solidFill>
                <a:latin typeface="Calibri"/>
                <a:ea typeface="Calibri"/>
                <a:cs typeface="Calibri"/>
                <a:sym typeface="Calibri"/>
              </a:rPr>
              <a:t>o Leads to escape or avoidance</a:t>
            </a:r>
          </a:p>
          <a:p>
            <a:r>
              <a:rPr lang="en-US" sz="1200" b="0" i="0" u="none" strike="noStrike" kern="1200" cap="none" baseline="0" dirty="0">
                <a:solidFill>
                  <a:schemeClr val="dk1"/>
                </a:solidFill>
                <a:latin typeface="Calibri"/>
                <a:ea typeface="Calibri"/>
                <a:cs typeface="Calibri"/>
                <a:sym typeface="Calibri"/>
              </a:rPr>
              <a:t>o Creates relationship barriers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420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90977"/>
            <a:ext cx="6296628" cy="4169867"/>
          </a:xfrm>
        </p:spPr>
        <p:txBody>
          <a:bodyPr/>
          <a:lstStyle/>
          <a:p>
            <a:r>
              <a:rPr lang="en-US" dirty="0"/>
              <a:t>Testing is designed to assess student retention of material/task(s) presented.  Testing can also identify shortcomings in the instructor’s presentation.  Review the incorrect answers to check the accuracy of the answer or assess the level of difficulty of the test.  Review your instruction to measure your efficacy. Update your lesson plan!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0450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67828"/>
            <a:ext cx="6296628" cy="4193016"/>
          </a:xfrm>
        </p:spPr>
        <p:txBody>
          <a:bodyPr/>
          <a:lstStyle/>
          <a:p>
            <a:pPr fontAlgn="base"/>
            <a:r>
              <a:rPr lang="en-US" dirty="0"/>
              <a:t>Introduce the next step in the learning process and have students apply what they have learned. </a:t>
            </a:r>
            <a:r>
              <a:rPr lang="en-US" sz="1200" b="0" i="0" u="none" strike="noStrike" kern="1200" cap="none" dirty="0">
                <a:solidFill>
                  <a:schemeClr val="dk1"/>
                </a:solidFill>
                <a:effectLst/>
                <a:latin typeface="Calibri"/>
                <a:ea typeface="Calibri"/>
                <a:cs typeface="Calibri"/>
                <a:sym typeface="Calibri"/>
              </a:rPr>
              <a:t>While the instructor works on retention throughout the training event, special time is spent here:</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0" i="0" u="none" strike="noStrike" kern="1200" cap="none" dirty="0">
                <a:solidFill>
                  <a:schemeClr val="dk1"/>
                </a:solidFill>
                <a:effectLst/>
                <a:latin typeface="Calibri"/>
                <a:ea typeface="Calibri"/>
                <a:cs typeface="Calibri"/>
                <a:sym typeface="Calibri"/>
              </a:rPr>
              <a:t>Reinforcing the original value system</a:t>
            </a:r>
          </a:p>
          <a:p>
            <a:pPr lvl="0" fontAlgn="base"/>
            <a:r>
              <a:rPr lang="en-US" sz="1200" b="0" i="0" u="none" strike="noStrike" kern="1200" cap="none" dirty="0">
                <a:solidFill>
                  <a:schemeClr val="dk1"/>
                </a:solidFill>
                <a:effectLst/>
                <a:latin typeface="Calibri"/>
                <a:ea typeface="Calibri"/>
                <a:cs typeface="Calibri"/>
                <a:sym typeface="Calibri"/>
              </a:rPr>
              <a:t>Tasking students to apply the new learning</a:t>
            </a:r>
          </a:p>
          <a:p>
            <a:r>
              <a:rPr lang="en-US" sz="1200" b="0" i="0" u="none" strike="noStrike" kern="1200" cap="none" dirty="0">
                <a:solidFill>
                  <a:schemeClr val="dk1"/>
                </a:solidFill>
                <a:effectLst/>
                <a:latin typeface="Calibri"/>
                <a:ea typeface="Calibri"/>
                <a:cs typeface="Calibri"/>
                <a:sym typeface="Calibri"/>
              </a:rPr>
              <a:t>Setting up the next module or training event</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5540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606724"/>
            <a:ext cx="6296628" cy="4054120"/>
          </a:xfrm>
        </p:spPr>
        <p:txBody>
          <a:bodyPr/>
          <a:lstStyle/>
          <a:p>
            <a:pPr marL="171450" indent="-171450">
              <a:buFont typeface="Arial" panose="020B0604020202020204" pitchFamily="34" charset="0"/>
              <a:buChar char="•"/>
            </a:pPr>
            <a:r>
              <a:rPr lang="en-US" dirty="0"/>
              <a:t>Lesson plans are a living document that help the instructor plan their course and teach it similarly every time.</a:t>
            </a:r>
          </a:p>
          <a:p>
            <a:pPr marL="171450" indent="-171450">
              <a:buFont typeface="Arial" panose="020B0604020202020204" pitchFamily="34" charset="0"/>
              <a:buChar char="•"/>
            </a:pPr>
            <a:r>
              <a:rPr lang="en-US" dirty="0" smtClean="0"/>
              <a:t>Use of </a:t>
            </a:r>
            <a:r>
              <a:rPr lang="en-US" dirty="0"/>
              <a:t>all nine events is not required </a:t>
            </a:r>
          </a:p>
          <a:p>
            <a:pPr marL="171450" indent="-171450">
              <a:buFont typeface="Arial" panose="020B0604020202020204" pitchFamily="34" charset="0"/>
              <a:buChar char="•"/>
            </a:pPr>
            <a:r>
              <a:rPr lang="en-US" dirty="0"/>
              <a:t>If the instructor is having fun, then the students will too!</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705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21529"/>
            <a:ext cx="6296628" cy="4239315"/>
          </a:xfrm>
        </p:spPr>
        <p:txBody>
          <a:bodyPr/>
          <a:lstStyle/>
          <a:p>
            <a:pPr marL="171450" indent="-17145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Students retain information by reading, listening, seeing and </a:t>
            </a:r>
            <a:r>
              <a:rPr lang="en-US" sz="1200" b="1" i="0" u="none" strike="noStrike" kern="1200" cap="none" dirty="0">
                <a:solidFill>
                  <a:schemeClr val="dk1"/>
                </a:solidFill>
                <a:effectLst/>
                <a:latin typeface="Calibri"/>
                <a:ea typeface="Calibri"/>
                <a:cs typeface="Calibri"/>
                <a:sym typeface="Calibri"/>
              </a:rPr>
              <a:t>especially by doing.</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Media is used to: Reinforce key points, hold student interest, provide variety to a lesson</a:t>
            </a:r>
            <a:endParaRPr lang="en-US" dirty="0"/>
          </a:p>
          <a:p>
            <a:pPr marL="171450" indent="-171450">
              <a:buFont typeface="Arial" panose="020B0604020202020204" pitchFamily="34" charset="0"/>
              <a:buChar char="•"/>
            </a:pPr>
            <a:r>
              <a:rPr lang="en-US" dirty="0"/>
              <a:t>Keep visuals simple, clean, organized and logical.  A white background is easier for students to read.</a:t>
            </a:r>
          </a:p>
          <a:p>
            <a:pPr marL="171450" indent="-171450">
              <a:buFont typeface="Arial" panose="020B0604020202020204" pitchFamily="34" charset="0"/>
              <a:buChar char="•"/>
            </a:pPr>
            <a:r>
              <a:rPr lang="en-US" dirty="0"/>
              <a:t>Distill your points, use the fewest words possible.</a:t>
            </a:r>
          </a:p>
          <a:p>
            <a:pPr marL="171450" indent="-171450">
              <a:buFont typeface="Arial" panose="020B0604020202020204" pitchFamily="34" charset="0"/>
              <a:buChar char="•"/>
            </a:pPr>
            <a:r>
              <a:rPr lang="en-US" dirty="0"/>
              <a:t>Only include items you will discuss.</a:t>
            </a:r>
          </a:p>
          <a:p>
            <a:pPr marL="171450" indent="-171450">
              <a:buFont typeface="Arial" panose="020B0604020202020204" pitchFamily="34" charset="0"/>
              <a:buChar char="•"/>
            </a:pPr>
            <a:r>
              <a:rPr lang="en-US" dirty="0"/>
              <a:t>Design visuals for the back row, label every element of charts and graphs.</a:t>
            </a:r>
          </a:p>
          <a:p>
            <a:pPr marL="171450" indent="-171450">
              <a:buFont typeface="Arial" panose="020B0604020202020204" pitchFamily="34" charset="0"/>
              <a:buChar char="•"/>
            </a:pPr>
            <a:r>
              <a:rPr lang="en-US" dirty="0"/>
              <a:t>Face the audience when using visuals and </a:t>
            </a:r>
            <a:r>
              <a:rPr lang="en-US" b="1" dirty="0"/>
              <a:t>DO NOT READ THE PRESENTATION TO YOUR STUDENTS!</a:t>
            </a:r>
          </a:p>
          <a:p>
            <a:pPr marL="171450" indent="-171450">
              <a:buFont typeface="Arial" panose="020B0604020202020204" pitchFamily="34" charset="0"/>
              <a:buChar char="•"/>
            </a:pPr>
            <a:r>
              <a:rPr lang="en-US" dirty="0"/>
              <a:t>Plan for failure of your visual aids.  If the PowerPoint won’t work, what is your plan?</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5956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3888" y="266700"/>
            <a:ext cx="3824287" cy="2867025"/>
          </a:xfrm>
        </p:spPr>
      </p:sp>
      <p:sp>
        <p:nvSpPr>
          <p:cNvPr id="3" name="Notes Placeholder 2"/>
          <p:cNvSpPr>
            <a:spLocks noGrp="1"/>
          </p:cNvSpPr>
          <p:nvPr>
            <p:ph type="body" idx="1"/>
          </p:nvPr>
        </p:nvSpPr>
        <p:spPr>
          <a:xfrm>
            <a:off x="707708" y="3251200"/>
            <a:ext cx="5910806" cy="5409644"/>
          </a:xfrm>
        </p:spPr>
        <p:txBody>
          <a:bodyPr/>
          <a:lstStyle/>
          <a:p>
            <a:r>
              <a:rPr lang="en-US" dirty="0"/>
              <a:t>Spend considerable</a:t>
            </a:r>
            <a:r>
              <a:rPr lang="en-US" baseline="0" dirty="0"/>
              <a:t> </a:t>
            </a:r>
            <a:r>
              <a:rPr lang="en-US" dirty="0"/>
              <a:t>time on these items on the checklist – they’re really important for a good classroom</a:t>
            </a:r>
            <a:r>
              <a:rPr lang="en-US" baseline="0" dirty="0"/>
              <a:t> environment and will greatly enhance student learning</a:t>
            </a:r>
          </a:p>
          <a:p>
            <a:endParaRPr lang="en-US" baseline="0" dirty="0"/>
          </a:p>
          <a:p>
            <a:pPr fontAlgn="base"/>
            <a:r>
              <a:rPr lang="en-US" sz="1200" b="1" i="0" u="sng" strike="noStrike" kern="1200" cap="none" dirty="0">
                <a:solidFill>
                  <a:schemeClr val="dk1"/>
                </a:solidFill>
                <a:effectLst/>
                <a:latin typeface="Calibri"/>
                <a:ea typeface="Calibri"/>
                <a:cs typeface="Calibri"/>
                <a:sym typeface="Calibri"/>
              </a:rPr>
              <a:t>Visual Aids Check List</a:t>
            </a:r>
            <a:endParaRPr lang="en-US" sz="1200" b="0" i="0" u="none" strike="noStrike" kern="1200" cap="none" dirty="0">
              <a:solidFill>
                <a:schemeClr val="dk1"/>
              </a:solidFill>
              <a:effectLst/>
              <a:latin typeface="Calibri"/>
              <a:ea typeface="Calibri"/>
              <a:cs typeface="Calibri"/>
              <a:sym typeface="Calibri"/>
            </a:endParaRP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Select the medium by evaluating: audience, purpose, available equipment, room, time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Plan the general layout of the visuals by doing some thumbnail sketches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Keep the visuals simple, clean, organized, logical</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Have a headline for every visual</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Limit oneself to one idea per visual</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Add color</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the fewest possible words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simple typeface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upper and lower case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Include only items that will be talked about</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Stick to one or two typefaces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Label every element of charts and graphs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Design visuals for the back row. If one is not sure a visual is necessary, do not use it</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At presentation time, set up the room so</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Everyone can see the screen</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image is the right size for the audience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presenter won't block the audience's view</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Remove visuals when finished talking about them</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Face the audience and maintain eye contact when using visual aids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Know the equipment</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Don't read aloud verbatim from the visuals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Checklist is in the student handbook Chapter 4 page 16.</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219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21529"/>
            <a:ext cx="6296628" cy="4239315"/>
          </a:xfrm>
        </p:spPr>
        <p:txBody>
          <a:bodyPr/>
          <a:lstStyle/>
          <a:p>
            <a:pPr fontAlgn="base"/>
            <a:r>
              <a:rPr lang="en-US" sz="1200" b="0" i="0" u="none" strike="noStrike" kern="1200" cap="none" dirty="0">
                <a:solidFill>
                  <a:schemeClr val="dk1"/>
                </a:solidFill>
                <a:effectLst/>
                <a:latin typeface="Calibri"/>
                <a:ea typeface="Calibri"/>
                <a:cs typeface="Calibri"/>
                <a:sym typeface="Calibri"/>
              </a:rPr>
              <a:t>A </a:t>
            </a:r>
            <a:r>
              <a:rPr lang="en-US" sz="1200" b="1" i="0" u="none" strike="noStrike" kern="1200" cap="none" dirty="0">
                <a:solidFill>
                  <a:schemeClr val="dk1"/>
                </a:solidFill>
                <a:effectLst/>
                <a:latin typeface="Calibri"/>
                <a:ea typeface="Calibri"/>
                <a:cs typeface="Calibri"/>
                <a:sym typeface="Calibri"/>
              </a:rPr>
              <a:t>teaching aid</a:t>
            </a:r>
            <a:r>
              <a:rPr lang="en-US" sz="1200" b="0" i="0" u="none" strike="noStrike" kern="1200" cap="none" dirty="0">
                <a:solidFill>
                  <a:schemeClr val="dk1"/>
                </a:solidFill>
                <a:effectLst/>
                <a:latin typeface="Calibri"/>
                <a:ea typeface="Calibri"/>
                <a:cs typeface="Calibri"/>
                <a:sym typeface="Calibri"/>
              </a:rPr>
              <a:t> is any device that helps an instructor to teach, enhance or enliven classroom instruction, or to demonstrate a skill or a concept. For boating safety classes, training aids might include: actual personal flotation devices of various types; knot tying lines, cleats, and posts; or miniature "aids to navigation" models.</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Teaching </a:t>
            </a:r>
            <a:r>
              <a:rPr lang="en-US" sz="1200" b="0" i="0" u="none" strike="noStrike" kern="1200" cap="none" dirty="0">
                <a:solidFill>
                  <a:schemeClr val="dk1"/>
                </a:solidFill>
                <a:effectLst/>
                <a:latin typeface="Calibri"/>
                <a:ea typeface="Calibri"/>
                <a:cs typeface="Calibri"/>
                <a:sym typeface="Calibri"/>
              </a:rPr>
              <a:t>aids illustrate and clarify the material and concepts being presented.  It is important that the teaching aids relate directly to the objectives they are intended to teach. It is easy for one’s creativity to jump ahead of concern for the relevance of a teaching aid. Plan carefully!</a:t>
            </a:r>
          </a:p>
          <a:p>
            <a:pPr fontAlgn="base"/>
            <a:r>
              <a:rPr lang="en-US" sz="1200" b="0" i="0" u="none" strike="noStrike" kern="1200" cap="none" dirty="0">
                <a:solidFill>
                  <a:schemeClr val="dk1"/>
                </a:solidFill>
                <a:effectLst/>
                <a:latin typeface="Calibri"/>
                <a:ea typeface="Calibri"/>
                <a:cs typeface="Calibri"/>
                <a:sym typeface="Calibri"/>
              </a:rPr>
              <a:t> </a:t>
            </a:r>
          </a:p>
          <a:p>
            <a:pPr fontAlgn="base"/>
            <a:r>
              <a:rPr lang="en-US" sz="1200" b="1" i="0" u="none" strike="noStrike" kern="1200" cap="none" dirty="0">
                <a:solidFill>
                  <a:schemeClr val="dk1"/>
                </a:solidFill>
                <a:effectLst/>
                <a:latin typeface="Calibri"/>
                <a:ea typeface="Calibri"/>
                <a:cs typeface="Calibri"/>
                <a:sym typeface="Calibri"/>
              </a:rPr>
              <a:t>Teaching equipment</a:t>
            </a:r>
            <a:r>
              <a:rPr lang="en-US" sz="1200" b="0" i="0" u="none" strike="noStrike" kern="1200" cap="none" dirty="0">
                <a:solidFill>
                  <a:schemeClr val="dk1"/>
                </a:solidFill>
                <a:effectLst/>
                <a:latin typeface="Calibri"/>
                <a:ea typeface="Calibri"/>
                <a:cs typeface="Calibri"/>
                <a:sym typeface="Calibri"/>
              </a:rPr>
              <a:t> including projectors, tablets, televisions and computer programs, require more extensive setup and technical knowledge to operate and maintain.</a:t>
            </a:r>
          </a:p>
          <a:p>
            <a:pPr fontAlgn="base"/>
            <a:r>
              <a:rPr lang="en-US" sz="1200" b="0" i="0" u="none" strike="noStrike" kern="1200" cap="none" dirty="0">
                <a:solidFill>
                  <a:schemeClr val="dk1"/>
                </a:solidFill>
                <a:effectLst/>
                <a:latin typeface="Calibri"/>
                <a:ea typeface="Calibri"/>
                <a:cs typeface="Calibri"/>
                <a:sym typeface="Calibri"/>
              </a:rPr>
              <a:t> </a:t>
            </a:r>
          </a:p>
          <a:p>
            <a:pPr fontAlgn="base"/>
            <a:r>
              <a:rPr lang="en-US" sz="1200" b="1" i="0" u="none" strike="noStrike" kern="1200" cap="none" dirty="0">
                <a:solidFill>
                  <a:schemeClr val="dk1"/>
                </a:solidFill>
                <a:effectLst/>
                <a:latin typeface="Calibri"/>
                <a:ea typeface="Calibri"/>
                <a:cs typeface="Calibri"/>
                <a:sym typeface="Calibri"/>
              </a:rPr>
              <a:t>Instructional materials</a:t>
            </a:r>
            <a:r>
              <a:rPr lang="en-US" sz="1200" b="0" i="0" u="none" strike="noStrike" kern="1200" cap="none" dirty="0">
                <a:solidFill>
                  <a:schemeClr val="dk1"/>
                </a:solidFill>
                <a:effectLst/>
                <a:latin typeface="Calibri"/>
                <a:ea typeface="Calibri"/>
                <a:cs typeface="Calibri"/>
                <a:sym typeface="Calibri"/>
              </a:rPr>
              <a:t> are defined as resources that organize and support instruction, such as textbooks, tasks, exercises, tests, answer sheets and supplementary resources. </a:t>
            </a:r>
          </a:p>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a:solidFill>
                  <a:schemeClr val="dk1"/>
                </a:solidFill>
                <a:effectLst/>
                <a:latin typeface="Calibri"/>
                <a:ea typeface="Calibri"/>
                <a:cs typeface="Calibri"/>
                <a:sym typeface="Calibri"/>
              </a:rPr>
              <a:t/>
            </a:r>
            <a:br>
              <a:rPr lang="en-US" sz="1200" b="0" i="1"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1797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21529"/>
            <a:ext cx="6296628" cy="4239315"/>
          </a:xfrm>
        </p:spPr>
        <p:txBody>
          <a:bodyPr/>
          <a:lstStyle/>
          <a:p>
            <a:pPr lvl="0"/>
            <a:r>
              <a:rPr lang="en-US" sz="1200" b="1" i="0" u="none" strike="noStrike" kern="1200" cap="none" dirty="0">
                <a:solidFill>
                  <a:schemeClr val="dk1"/>
                </a:solidFill>
                <a:effectLst/>
                <a:latin typeface="Calibri"/>
                <a:ea typeface="Calibri"/>
                <a:cs typeface="Calibri"/>
                <a:sym typeface="Calibri"/>
              </a:rPr>
              <a:t>Chalkboards and Dry Erase Boards </a:t>
            </a:r>
            <a:r>
              <a:rPr lang="en-US" sz="1200" b="0" i="0" u="none" strike="noStrike" kern="1200" cap="none" dirty="0">
                <a:solidFill>
                  <a:schemeClr val="dk1"/>
                </a:solidFill>
                <a:effectLst/>
                <a:latin typeface="Calibri"/>
                <a:ea typeface="Calibri"/>
                <a:cs typeface="Calibri"/>
                <a:sym typeface="Calibri"/>
              </a:rPr>
              <a:t>are valuable in presenting information that occurs spontaneously during a class. They are also useful in recording ideas from students and presenting lists or tables that require student input. It is a good idea for the instructor to both SAY and WRITE whatever they put on the board.</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a:r>
              <a:rPr lang="en-US" sz="1200" b="1" i="0" u="none" strike="noStrike" kern="1200" cap="none" dirty="0">
                <a:solidFill>
                  <a:schemeClr val="dk1"/>
                </a:solidFill>
                <a:effectLst/>
                <a:latin typeface="Calibri"/>
                <a:ea typeface="Calibri"/>
                <a:cs typeface="Calibri"/>
                <a:sym typeface="Calibri"/>
              </a:rPr>
              <a:t>A Flip Chart </a:t>
            </a:r>
            <a:r>
              <a:rPr lang="en-US" sz="1200" b="0" i="0" u="none" strike="noStrike" kern="1200" cap="none" dirty="0">
                <a:solidFill>
                  <a:schemeClr val="dk1"/>
                </a:solidFill>
                <a:effectLst/>
                <a:latin typeface="Calibri"/>
                <a:ea typeface="Calibri"/>
                <a:cs typeface="Calibri"/>
                <a:sym typeface="Calibri"/>
              </a:rPr>
              <a:t>can be useful when a board is not available. One advantage of flip charts is that the material can be re-used in the future. Make sure to have an easel sturdy enough to support the chart as the sheets are changed.</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a:r>
              <a:rPr lang="en-US" sz="1200" b="1" i="0" u="none" strike="noStrike" kern="1200" cap="none" dirty="0">
                <a:solidFill>
                  <a:schemeClr val="dk1"/>
                </a:solidFill>
                <a:effectLst/>
                <a:latin typeface="Calibri"/>
                <a:ea typeface="Calibri"/>
                <a:cs typeface="Calibri"/>
                <a:sym typeface="Calibri"/>
              </a:rPr>
              <a:t>Handout</a:t>
            </a:r>
            <a:r>
              <a:rPr lang="en-US" sz="1200" b="0" i="0" u="none" strike="noStrike" kern="1200" cap="none" dirty="0">
                <a:solidFill>
                  <a:schemeClr val="dk1"/>
                </a:solidFill>
                <a:effectLst/>
                <a:latin typeface="Calibri"/>
                <a:ea typeface="Calibri"/>
                <a:cs typeface="Calibri"/>
                <a:sym typeface="Calibri"/>
              </a:rPr>
              <a:t>s provide students with teaching aids and information for future reference. PowerPoint® slides can be printed as handouts, providing space for notes or comments. Used properly, they are excellent tools for teaching. Be cautious in presenting handouts prior to their use. They may be distracting.</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a:r>
              <a:rPr lang="en-US" sz="1200" b="1" i="0" u="none" strike="noStrike" kern="1200" cap="none" dirty="0">
                <a:solidFill>
                  <a:schemeClr val="dk1"/>
                </a:solidFill>
                <a:effectLst/>
                <a:latin typeface="Calibri"/>
                <a:ea typeface="Calibri"/>
                <a:cs typeface="Calibri"/>
                <a:sym typeface="Calibri"/>
              </a:rPr>
              <a:t>Presentation programs </a:t>
            </a:r>
            <a:r>
              <a:rPr lang="en-US" sz="1200" b="0" i="0" u="none" strike="noStrike" kern="1200" cap="none" dirty="0">
                <a:solidFill>
                  <a:schemeClr val="dk1"/>
                </a:solidFill>
                <a:effectLst/>
                <a:latin typeface="Calibri"/>
                <a:ea typeface="Calibri"/>
                <a:cs typeface="Calibri"/>
                <a:sym typeface="Calibri"/>
              </a:rPr>
              <a:t>can be used to produce a modern slide show. Such presentations can be viewed on a computer screen or projected, making them useable in any classroom situation.</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a:r>
              <a:rPr lang="en-US" sz="1200" b="1" i="0" u="none" strike="noStrike" kern="1200" cap="none" dirty="0">
                <a:solidFill>
                  <a:schemeClr val="dk1"/>
                </a:solidFill>
                <a:effectLst/>
                <a:latin typeface="Calibri"/>
                <a:ea typeface="Calibri"/>
                <a:cs typeface="Calibri"/>
                <a:sym typeface="Calibri"/>
              </a:rPr>
              <a:t>Multimedia projectors </a:t>
            </a:r>
            <a:r>
              <a:rPr lang="en-US" sz="1200" b="0" i="0" u="none" strike="noStrike" kern="1200" cap="none" dirty="0">
                <a:solidFill>
                  <a:schemeClr val="dk1"/>
                </a:solidFill>
                <a:effectLst/>
                <a:latin typeface="Calibri"/>
                <a:ea typeface="Calibri"/>
                <a:cs typeface="Calibri"/>
                <a:sym typeface="Calibri"/>
              </a:rPr>
              <a:t>allow the instructor to provide the most professional presentation possible; instructors should be familiar with multimedia projectors.</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8189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90977"/>
            <a:ext cx="6296628" cy="4169867"/>
          </a:xfrm>
        </p:spPr>
        <p:txBody>
          <a:bodyPr/>
          <a:lstStyle/>
          <a:p>
            <a:pPr marL="171450" indent="-171450">
              <a:buFont typeface="Arial" panose="020B0604020202020204" pitchFamily="34" charset="0"/>
              <a:buChar char="•"/>
            </a:pPr>
            <a:r>
              <a:rPr lang="en-US" dirty="0"/>
              <a:t>Make sure that you have a backup plan just in case your equipment fails or will not work in the classroom you are to use.</a:t>
            </a:r>
          </a:p>
          <a:p>
            <a:pPr marL="171450" indent="-171450">
              <a:buFont typeface="Arial" panose="020B0604020202020204" pitchFamily="34" charset="0"/>
              <a:buChar char="•"/>
            </a:pPr>
            <a:r>
              <a:rPr lang="en-US" dirty="0"/>
              <a:t>Always use the check list to ensure your aids are appropriate and helpful.</a:t>
            </a:r>
          </a:p>
          <a:p>
            <a:pPr marL="171450" indent="-171450">
              <a:buFont typeface="Arial" panose="020B0604020202020204" pitchFamily="34" charset="0"/>
              <a:buChar char="•"/>
            </a:pPr>
            <a:r>
              <a:rPr lang="en-US" dirty="0"/>
              <a:t>Remember to face the audience, smile and have fun!</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4686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342900" y="4447460"/>
            <a:ext cx="6438900" cy="4213384"/>
          </a:xfrm>
        </p:spPr>
        <p:txBody>
          <a:bodyPr/>
          <a:lstStyle/>
          <a:p>
            <a:pPr lvl="0" fontAlgn="base"/>
            <a:r>
              <a:rPr lang="en-US" sz="1200" b="0" i="0" u="none" strike="noStrike" kern="1200" cap="none" dirty="0">
                <a:solidFill>
                  <a:schemeClr val="dk1"/>
                </a:solidFill>
                <a:effectLst/>
                <a:latin typeface="Calibri"/>
                <a:ea typeface="Calibri"/>
                <a:cs typeface="Calibri"/>
                <a:sym typeface="Calibri"/>
              </a:rPr>
              <a:t>Recognize that communication consists of four phases of a two-way process and involves verbal and nonverbal elements.</a:t>
            </a:r>
          </a:p>
          <a:p>
            <a:pPr lvl="0" fontAlgn="base"/>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0" i="0" u="none" strike="noStrike" kern="1200" cap="none" dirty="0">
                <a:solidFill>
                  <a:schemeClr val="dk1"/>
                </a:solidFill>
                <a:effectLst/>
                <a:latin typeface="Calibri"/>
                <a:ea typeface="Calibri"/>
                <a:cs typeface="Calibri"/>
                <a:sym typeface="Calibri"/>
              </a:rPr>
              <a:t>The two-way process has an active speaker and an active listener; the four phases </a:t>
            </a:r>
            <a:r>
              <a:rPr lang="en-US" sz="1200" b="1" i="0" u="none" strike="noStrike" kern="1200" cap="none" dirty="0">
                <a:solidFill>
                  <a:schemeClr val="dk1"/>
                </a:solidFill>
                <a:effectLst/>
                <a:latin typeface="Calibri"/>
                <a:ea typeface="Calibri"/>
                <a:cs typeface="Calibri"/>
                <a:sym typeface="Calibri"/>
              </a:rPr>
              <a:t>are transmit, receive, interpret and </a:t>
            </a:r>
            <a:r>
              <a:rPr lang="en-US" sz="1200" b="1" i="0" u="none" strike="noStrike" kern="1200" cap="none" dirty="0" smtClean="0">
                <a:solidFill>
                  <a:schemeClr val="dk1"/>
                </a:solidFill>
                <a:effectLst/>
                <a:latin typeface="Calibri"/>
                <a:ea typeface="Calibri"/>
                <a:cs typeface="Calibri"/>
                <a:sym typeface="Calibri"/>
              </a:rPr>
              <a:t>respond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Good instructors use a combination of visual and auditory aids when presenting material.</a:t>
            </a:r>
          </a:p>
          <a:p>
            <a:pPr marL="171450" lvl="0" indent="-17145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321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70B141-5F87-48FA-8A25-ACF9494B2F92}" type="slidenum">
              <a:rPr lang="en-US" altLang="en-US" smtClean="0">
                <a:latin typeface="Times New Roman" panose="02020603050405020304" pitchFamily="18" charset="0"/>
              </a:rPr>
              <a:pPr>
                <a:spcBef>
                  <a:spcPct val="0"/>
                </a:spcBef>
              </a:pPr>
              <a:t>4</a:t>
            </a:fld>
            <a:endParaRPr lang="en-US" altLang="en-US" dirty="0">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xfrm>
            <a:off x="2130425" y="422275"/>
            <a:ext cx="3170238" cy="2378075"/>
          </a:xfrm>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ctr"/>
            <a:endParaRPr lang="en-US" altLang="en-US" dirty="0">
              <a:latin typeface="Arial" panose="020B0604020202020204" pitchFamily="34" charset="0"/>
            </a:endParaRPr>
          </a:p>
        </p:txBody>
      </p:sp>
    </p:spTree>
    <p:extLst>
      <p:ext uri="{BB962C8B-B14F-4D97-AF65-F5344CB8AC3E}">
        <p14:creationId xmlns:p14="http://schemas.microsoft.com/office/powerpoint/2010/main" val="4064133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165100"/>
            <a:ext cx="2792413" cy="2093913"/>
          </a:xfrm>
        </p:spPr>
      </p:sp>
      <p:sp>
        <p:nvSpPr>
          <p:cNvPr id="3" name="Notes Placeholder 2"/>
          <p:cNvSpPr>
            <a:spLocks noGrp="1"/>
          </p:cNvSpPr>
          <p:nvPr>
            <p:ph type="body" idx="1"/>
          </p:nvPr>
        </p:nvSpPr>
        <p:spPr>
          <a:xfrm>
            <a:off x="243068" y="2349661"/>
            <a:ext cx="6538732" cy="6311183"/>
          </a:xfrm>
        </p:spPr>
        <p:txBody>
          <a:bodyPr/>
          <a:lstStyle/>
          <a:p>
            <a:pPr fontAlgn="base"/>
            <a:r>
              <a:rPr lang="en-US" sz="1200" b="0" i="0" u="none" strike="noStrike" kern="1200" cap="none" dirty="0">
                <a:solidFill>
                  <a:schemeClr val="dk1"/>
                </a:solidFill>
                <a:effectLst/>
                <a:latin typeface="Calibri"/>
                <a:ea typeface="Calibri"/>
                <a:cs typeface="Calibri"/>
                <a:sym typeface="Calibri"/>
              </a:rPr>
              <a:t>The following are ways verbal and nonverbal factors influence communication</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and the</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teaching-learning process.</a:t>
            </a:r>
          </a:p>
          <a:p>
            <a:pPr fontAlgn="base"/>
            <a:r>
              <a:rPr lang="en-US" sz="600" b="0" i="0" u="none" strike="noStrike" kern="1200" cap="none" dirty="0">
                <a:solidFill>
                  <a:schemeClr val="dk1"/>
                </a:solidFill>
                <a:effectLst/>
                <a:latin typeface="Calibri"/>
                <a:ea typeface="Calibri"/>
                <a:cs typeface="Calibri"/>
                <a:sym typeface="Calibri"/>
              </a:rPr>
              <a:t> </a:t>
            </a:r>
          </a:p>
          <a:p>
            <a:pPr lvl="0"/>
            <a:r>
              <a:rPr lang="en-US" sz="1200" b="1" i="0" u="none" strike="noStrike" kern="1200" cap="none" dirty="0">
                <a:solidFill>
                  <a:schemeClr val="dk1"/>
                </a:solidFill>
                <a:effectLst/>
                <a:latin typeface="Calibri"/>
                <a:ea typeface="Calibri"/>
                <a:cs typeface="Calibri"/>
                <a:sym typeface="Calibri"/>
              </a:rPr>
              <a:t>Instructor’s Role. </a:t>
            </a:r>
            <a:r>
              <a:rPr lang="en-US" sz="1200" b="0" i="0" u="none" strike="noStrike" kern="1200" cap="none" dirty="0">
                <a:solidFill>
                  <a:schemeClr val="dk1"/>
                </a:solidFill>
                <a:effectLst/>
                <a:latin typeface="Calibri"/>
                <a:ea typeface="Calibri"/>
                <a:cs typeface="Calibri"/>
                <a:sym typeface="Calibri"/>
              </a:rPr>
              <a:t>The instructor serves as a facilitator while keeping all students cognitively engaged in a substantive conversation. The instructor must communicate with his or her students regarding the content to be learned, using a dialogue that engages the students' learning processes. </a:t>
            </a:r>
          </a:p>
          <a:p>
            <a:pPr fontAlgn="base"/>
            <a:r>
              <a:rPr lang="en-US" sz="600" b="0" i="0" u="none" strike="noStrike" kern="1200" cap="none" dirty="0">
                <a:solidFill>
                  <a:schemeClr val="dk1"/>
                </a:solidFill>
                <a:effectLst/>
                <a:latin typeface="Calibri"/>
                <a:ea typeface="Calibri"/>
                <a:cs typeface="Calibri"/>
                <a:sym typeface="Calibri"/>
              </a:rPr>
              <a:t> </a:t>
            </a:r>
          </a:p>
          <a:p>
            <a:pPr lvl="0"/>
            <a:r>
              <a:rPr lang="en-US" sz="1200" b="1" i="0" u="none" strike="noStrike" kern="1200" cap="none" dirty="0">
                <a:solidFill>
                  <a:schemeClr val="dk1"/>
                </a:solidFill>
                <a:effectLst/>
                <a:latin typeface="Calibri"/>
                <a:ea typeface="Calibri"/>
                <a:cs typeface="Calibri"/>
                <a:sym typeface="Calibri"/>
              </a:rPr>
              <a:t>Students' Role. </a:t>
            </a:r>
            <a:r>
              <a:rPr lang="en-US" sz="1200" b="0" i="0" u="none" strike="noStrike" kern="1200" cap="none" dirty="0">
                <a:solidFill>
                  <a:schemeClr val="dk1"/>
                </a:solidFill>
                <a:effectLst/>
                <a:latin typeface="Calibri"/>
                <a:ea typeface="Calibri"/>
                <a:cs typeface="Calibri"/>
                <a:sym typeface="Calibri"/>
              </a:rPr>
              <a:t>Students need to communicate with their instructor regarding: (a) their understanding of the material being learned, including what they do not understand, (b) their expectations and goals for the , and (c) their special needs, both physical and social. Remember, communication requires both speaking and listening. In most situations, students will not voluntarily express these concerns. The instructor must engage the students in conversation and help them communicate effectively.</a:t>
            </a:r>
          </a:p>
          <a:p>
            <a:pPr fontAlgn="base"/>
            <a:r>
              <a:rPr lang="en-US" sz="600" b="0" i="0" u="none" strike="noStrike" kern="1200" cap="none" dirty="0">
                <a:solidFill>
                  <a:schemeClr val="dk1"/>
                </a:solidFill>
                <a:effectLst/>
                <a:latin typeface="Calibri"/>
                <a:ea typeface="Calibri"/>
                <a:cs typeface="Calibri"/>
                <a:sym typeface="Calibri"/>
              </a:rPr>
              <a:t> </a:t>
            </a:r>
          </a:p>
          <a:p>
            <a:pPr lvl="0"/>
            <a:r>
              <a:rPr lang="en-US" sz="1200" b="1" i="0" u="none" strike="noStrike" kern="1200" cap="none" dirty="0">
                <a:solidFill>
                  <a:schemeClr val="dk1"/>
                </a:solidFill>
                <a:effectLst/>
                <a:latin typeface="Calibri"/>
                <a:ea typeface="Calibri"/>
                <a:cs typeface="Calibri"/>
                <a:sym typeface="Calibri"/>
              </a:rPr>
              <a:t>Making the Message Effective. </a:t>
            </a:r>
            <a:r>
              <a:rPr lang="en-US" sz="1200" b="0" i="0" u="none" strike="noStrike" kern="1200" cap="none" dirty="0">
                <a:solidFill>
                  <a:schemeClr val="dk1"/>
                </a:solidFill>
                <a:effectLst/>
                <a:latin typeface="Calibri"/>
                <a:ea typeface="Calibri"/>
                <a:cs typeface="Calibri"/>
                <a:sym typeface="Calibri"/>
              </a:rPr>
              <a:t>In an instructional setting, the balance between sending and receiving a message is different from less formal conversation. For the instructor and the students to communicate effectively with one another, both must be proficient in communication techniques. The instructor is more frequently the sender than the receiver, but a healthy balance between the two roles is highly desired.</a:t>
            </a:r>
          </a:p>
          <a:p>
            <a:pPr fontAlgn="base"/>
            <a:r>
              <a:rPr lang="en-US" sz="600" b="0" i="0" u="none" strike="noStrike" kern="1200" cap="none" dirty="0">
                <a:solidFill>
                  <a:schemeClr val="dk1"/>
                </a:solidFill>
                <a:effectLst/>
                <a:latin typeface="Calibri"/>
                <a:ea typeface="Calibri"/>
                <a:cs typeface="Calibri"/>
                <a:sym typeface="Calibri"/>
              </a:rPr>
              <a:t> </a:t>
            </a:r>
          </a:p>
          <a:p>
            <a:pPr fontAlgn="base"/>
            <a:r>
              <a:rPr lang="en-US" sz="1200" b="0" i="0" u="none" strike="noStrike" kern="1200" cap="none" dirty="0">
                <a:solidFill>
                  <a:schemeClr val="dk1"/>
                </a:solidFill>
                <a:effectLst/>
                <a:latin typeface="Calibri"/>
                <a:ea typeface="Calibri"/>
                <a:cs typeface="Calibri"/>
                <a:sym typeface="Calibri"/>
              </a:rPr>
              <a:t>The instructor also has greater responsibility both for using effective techniques and for helping his or her students become better at sending and receiving. The following sections focus primarily on sending by the instructor, but they also are relevant to sending by students. In the latter case, the instructor needs to serve as facilitator in helping them learn appropriate communication skills.</a:t>
            </a:r>
          </a:p>
          <a:p>
            <a:r>
              <a:rPr lang="en-US" sz="600" b="0" i="0" u="none" strike="noStrike" kern="1200" cap="none" dirty="0">
                <a:solidFill>
                  <a:schemeClr val="dk1"/>
                </a:solidFill>
                <a:effectLst/>
                <a:latin typeface="Calibri"/>
                <a:ea typeface="Calibri"/>
                <a:cs typeface="Calibri"/>
                <a:sym typeface="Calibri"/>
              </a:rPr>
              <a:t> </a:t>
            </a:r>
          </a:p>
          <a:p>
            <a:pPr fontAlgn="base"/>
            <a:r>
              <a:rPr lang="en-US" sz="1200" b="0" i="0" u="none" strike="noStrike" kern="1200" cap="none" dirty="0">
                <a:solidFill>
                  <a:schemeClr val="dk1"/>
                </a:solidFill>
                <a:effectLst/>
                <a:latin typeface="Calibri"/>
                <a:ea typeface="Calibri"/>
                <a:cs typeface="Calibri"/>
                <a:sym typeface="Calibri"/>
              </a:rPr>
              <a:t>When someone speaks, does the instructor-trainee pay attention only to the content of the message? Or do they also pay attention to the person's tone of voice and body language? Chances are they do both. Remember, a message is both verbal and nonverbal. When sending a message, one often gives little thought to how it will be interpreted, including the quality of their voice and gestures that accompany the information.</a:t>
            </a:r>
          </a:p>
          <a:p>
            <a:pPr fontAlgn="base"/>
            <a:r>
              <a:rPr lang="en-US" sz="600" b="0" i="0" u="none" strike="noStrike" kern="1200" cap="none" dirty="0">
                <a:solidFill>
                  <a:schemeClr val="dk1"/>
                </a:solidFill>
                <a:effectLst/>
                <a:latin typeface="Calibri"/>
                <a:ea typeface="Calibri"/>
                <a:cs typeface="Calibri"/>
                <a:sym typeface="Calibri"/>
              </a:rPr>
              <a:t> </a:t>
            </a:r>
          </a:p>
          <a:p>
            <a:pPr fontAlgn="base"/>
            <a:r>
              <a:rPr lang="en-US" sz="1200" b="0" i="0" u="none" strike="noStrike" kern="1200" cap="none" dirty="0">
                <a:solidFill>
                  <a:schemeClr val="dk1"/>
                </a:solidFill>
                <a:effectLst/>
                <a:latin typeface="Calibri"/>
                <a:ea typeface="Calibri"/>
                <a:cs typeface="Calibri"/>
                <a:sym typeface="Calibri"/>
              </a:rPr>
              <a:t>The way something is said conveys emotions that can either support or undermine the substantive information. A moderate amount of enthusiasm is always a good idea, but excessive emotion can work against an accurate interpretation of the message, especially if anger is present. Remain calm, use a positive, varied tone of voice, and the listener is likely to respond in a similar manner. The following are some ways messages can be made more effective.</a:t>
            </a:r>
          </a:p>
          <a:p>
            <a:pPr marL="171450" lvl="0" indent="-17145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5179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157163"/>
            <a:ext cx="3186113" cy="2389187"/>
          </a:xfrm>
        </p:spPr>
      </p:sp>
      <p:sp>
        <p:nvSpPr>
          <p:cNvPr id="3" name="Notes Placeholder 2"/>
          <p:cNvSpPr>
            <a:spLocks noGrp="1"/>
          </p:cNvSpPr>
          <p:nvPr>
            <p:ph type="body" idx="1"/>
          </p:nvPr>
        </p:nvSpPr>
        <p:spPr/>
        <p:txBody>
          <a:bodyPr/>
          <a:lstStyle/>
          <a:p>
            <a:pPr lvl="0" fontAlgn="base"/>
            <a:r>
              <a:rPr lang="en-US" sz="1200" b="1" i="0" u="none" strike="noStrike" kern="1200" cap="none" dirty="0">
                <a:solidFill>
                  <a:schemeClr val="dk1"/>
                </a:solidFill>
                <a:effectLst/>
                <a:latin typeface="Calibri"/>
                <a:ea typeface="Calibri"/>
                <a:cs typeface="Calibri"/>
                <a:sym typeface="Calibri"/>
              </a:rPr>
              <a:t>Volume- </a:t>
            </a:r>
            <a:r>
              <a:rPr lang="en-US" sz="1200" b="0" i="0" u="none" strike="noStrike" kern="1200" cap="none" dirty="0">
                <a:solidFill>
                  <a:schemeClr val="dk1"/>
                </a:solidFill>
                <a:effectLst/>
                <a:latin typeface="Calibri"/>
                <a:ea typeface="Calibri"/>
                <a:cs typeface="Calibri"/>
                <a:sym typeface="Calibri"/>
              </a:rPr>
              <a:t>The instructor’s voice should be loud enough to be heard. When speaking to a group with more than a few individuals, use a microphone if one is available. </a:t>
            </a: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Rate- </a:t>
            </a:r>
            <a:r>
              <a:rPr lang="en-US" sz="1200" b="0" i="0" u="none" strike="noStrike" kern="1200" cap="none" dirty="0">
                <a:solidFill>
                  <a:schemeClr val="dk1"/>
                </a:solidFill>
                <a:effectLst/>
                <a:latin typeface="Calibri"/>
                <a:ea typeface="Calibri"/>
                <a:cs typeface="Calibri"/>
                <a:sym typeface="Calibri"/>
              </a:rPr>
              <a:t>Speaking too slowly can cause listeners' minds to wander. Speaking too rapidly can make it hard to follow. Allow time for processing information by periodically pausing. Pauses also allow one to collect their thoughts.</a:t>
            </a: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Pitch-</a:t>
            </a:r>
            <a:r>
              <a:rPr lang="en-US" sz="1200" b="0" i="0" u="none" strike="noStrike" kern="1200" cap="none" dirty="0">
                <a:solidFill>
                  <a:schemeClr val="dk1"/>
                </a:solidFill>
                <a:effectLst/>
                <a:latin typeface="Calibri"/>
                <a:ea typeface="Calibri"/>
                <a:cs typeface="Calibri"/>
                <a:sym typeface="Calibri"/>
              </a:rPr>
              <a:t> Remain aware of variations in pitch that can help the instructor understand underlying concerns or issues a learner may have.</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Inflection- </a:t>
            </a:r>
            <a:r>
              <a:rPr lang="en-US" sz="1200" b="0" i="0" u="none" strike="noStrike" kern="1200" cap="none" dirty="0">
                <a:solidFill>
                  <a:schemeClr val="dk1"/>
                </a:solidFill>
                <a:effectLst/>
                <a:latin typeface="Calibri"/>
                <a:ea typeface="Calibri"/>
                <a:cs typeface="Calibri"/>
                <a:sym typeface="Calibri"/>
              </a:rPr>
              <a:t>Varying the force with which the voice is delivered adds emphasis to important points.</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Silence-</a:t>
            </a:r>
            <a:r>
              <a:rPr lang="en-US" sz="1200" b="0" i="0" u="none" strike="noStrike" kern="1200" cap="none" dirty="0">
                <a:solidFill>
                  <a:schemeClr val="dk1"/>
                </a:solidFill>
                <a:effectLst/>
                <a:latin typeface="Calibri"/>
                <a:ea typeface="Calibri"/>
                <a:cs typeface="Calibri"/>
                <a:sym typeface="Calibri"/>
              </a:rPr>
              <a:t> Add a brief period of silence before introducing a point to focus learners' attention.</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Language- </a:t>
            </a:r>
            <a:r>
              <a:rPr lang="en-US" sz="1200" b="0" i="0" u="none" strike="noStrike" kern="1200" cap="none" dirty="0">
                <a:solidFill>
                  <a:schemeClr val="dk1"/>
                </a:solidFill>
                <a:effectLst/>
                <a:latin typeface="Calibri"/>
                <a:ea typeface="Calibri"/>
                <a:cs typeface="Calibri"/>
                <a:sym typeface="Calibri"/>
              </a:rPr>
              <a:t>Select words with care. Use words appropriate to the message as well as appropriate to the audience. Create a visual image whenever possible. Vivid, colorful words can hold the interest of an audience. Use words and examples with which learners are familiar</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Repetition</a:t>
            </a:r>
            <a:r>
              <a:rPr lang="en-US" sz="1200" b="0" i="0" u="none" strike="noStrike" kern="1200" cap="none" dirty="0">
                <a:solidFill>
                  <a:schemeClr val="dk1"/>
                </a:solidFill>
                <a:effectLst/>
                <a:latin typeface="Calibri"/>
                <a:ea typeface="Calibri"/>
                <a:cs typeface="Calibri"/>
                <a:sym typeface="Calibri"/>
              </a:rPr>
              <a:t>- Repeat information that is particularly important</a:t>
            </a:r>
          </a:p>
          <a:p>
            <a:r>
              <a:rPr lang="en-US" sz="1200" b="0" i="0" u="none" strike="noStrike" kern="1200" cap="none" dirty="0">
                <a:solidFill>
                  <a:schemeClr val="dk1"/>
                </a:solidFill>
                <a:effectLst/>
                <a:latin typeface="Calibri"/>
                <a:ea typeface="Calibri"/>
                <a:cs typeface="Calibri"/>
                <a:sym typeface="Calibri"/>
              </a:rPr>
              <a:t> </a:t>
            </a:r>
          </a:p>
          <a:p>
            <a:pPr lvl="0"/>
            <a:r>
              <a:rPr lang="en-US" sz="1200" b="1" i="0" u="none" strike="noStrike" kern="1200" cap="none" dirty="0">
                <a:solidFill>
                  <a:schemeClr val="dk1"/>
                </a:solidFill>
                <a:effectLst/>
                <a:latin typeface="Calibri"/>
                <a:ea typeface="Calibri"/>
                <a:cs typeface="Calibri"/>
                <a:sym typeface="Calibri"/>
              </a:rPr>
              <a:t>Active Listening- </a:t>
            </a:r>
            <a:r>
              <a:rPr lang="en-US" sz="1200" b="0" i="0" u="none" strike="noStrike" kern="1200" cap="none" dirty="0">
                <a:solidFill>
                  <a:schemeClr val="dk1"/>
                </a:solidFill>
                <a:effectLst/>
                <a:latin typeface="Calibri"/>
                <a:ea typeface="Calibri"/>
                <a:cs typeface="Calibri"/>
                <a:sym typeface="Calibri"/>
              </a:rPr>
              <a:t>Use active listening skills such as paraphrasing, leaning forward, and making eye contact. Use nod gestures, eye contact, and words to convey to the student that the instructor is listening. Paraphrase student comments and questions to confirm listening and understanding.</a:t>
            </a:r>
          </a:p>
          <a:p>
            <a:r>
              <a:rPr lang="en-US" sz="1200" b="0" i="0" u="none" strike="noStrike" kern="1200" cap="none" dirty="0">
                <a:solidFill>
                  <a:schemeClr val="dk1"/>
                </a:solidFill>
                <a:effectLst/>
                <a:latin typeface="Calibri"/>
                <a:ea typeface="Calibri"/>
                <a:cs typeface="Calibri"/>
                <a:sym typeface="Calibri"/>
              </a:rPr>
              <a:t> </a:t>
            </a:r>
          </a:p>
          <a:p>
            <a:r>
              <a:rPr lang="en-US" sz="1200" b="1" i="0" u="none" strike="noStrike" kern="1200" cap="none" dirty="0">
                <a:solidFill>
                  <a:schemeClr val="dk1"/>
                </a:solidFill>
                <a:effectLst/>
                <a:latin typeface="Calibri"/>
                <a:ea typeface="Calibri"/>
                <a:cs typeface="Calibri"/>
                <a:sym typeface="Calibri"/>
              </a:rPr>
              <a:t>Courtesy-</a:t>
            </a:r>
            <a:r>
              <a:rPr lang="en-US" sz="1200" b="0" i="0" u="none" strike="noStrike" kern="1200" cap="none" dirty="0">
                <a:solidFill>
                  <a:schemeClr val="dk1"/>
                </a:solidFill>
                <a:effectLst/>
                <a:latin typeface="Calibri"/>
                <a:ea typeface="Calibri"/>
                <a:cs typeface="Calibri"/>
                <a:sym typeface="Calibri"/>
              </a:rPr>
              <a:t> Always practice common courtesy and mutual respect. Respond without demeaning the student.  Acknowledge misinterpretations of questions or answers to avoid student embarrassment.</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9742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514127"/>
            <a:ext cx="6296628" cy="4146717"/>
          </a:xfrm>
        </p:spPr>
        <p:txBody>
          <a:bodyPr/>
          <a:lstStyle/>
          <a:p>
            <a:pPr fontAlgn="base"/>
            <a:r>
              <a:rPr lang="en-US" sz="1200" b="0" i="0" u="none" strike="noStrike" kern="1200" cap="none" dirty="0">
                <a:solidFill>
                  <a:schemeClr val="dk1"/>
                </a:solidFill>
                <a:effectLst/>
                <a:latin typeface="Calibri"/>
                <a:ea typeface="Calibri"/>
                <a:cs typeface="Calibri"/>
                <a:sym typeface="Calibri"/>
              </a:rPr>
              <a:t>When students are answering or asking questions, it is important to ensure that the instructor is using active listening techniques</a:t>
            </a:r>
            <a:endParaRPr lang="en-US" sz="1100" b="0" i="0" u="none" strike="noStrike" kern="1200" cap="none" dirty="0">
              <a:solidFill>
                <a:schemeClr val="dk1"/>
              </a:solidFill>
              <a:effectLst/>
              <a:latin typeface="Calibri"/>
              <a:ea typeface="Calibri"/>
              <a:cs typeface="Calibri"/>
              <a:sym typeface="Calibri"/>
            </a:endParaRPr>
          </a:p>
          <a:p>
            <a:pPr fontAlgn="base"/>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Active listening for the instructor involves:</a:t>
            </a:r>
            <a:endParaRPr lang="en-US" sz="11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Using nod gestures, eye contact, and words to convey to the student that the instructor is listening</a:t>
            </a:r>
            <a:endParaRPr lang="en-US" sz="11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Paraphrasing student comments and questions to confirm listening and understanding</a:t>
            </a:r>
            <a:endParaRPr lang="en-US" sz="11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Responding without demeaning the student</a:t>
            </a:r>
            <a:endParaRPr lang="en-US" sz="11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Correcting errors in interpretation</a:t>
            </a:r>
            <a:endParaRPr lang="en-US" sz="11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5188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250825"/>
            <a:ext cx="3184525" cy="2387600"/>
          </a:xfrm>
        </p:spPr>
      </p:sp>
      <p:sp>
        <p:nvSpPr>
          <p:cNvPr id="3" name="Notes Placeholder 2"/>
          <p:cNvSpPr>
            <a:spLocks noGrp="1"/>
          </p:cNvSpPr>
          <p:nvPr>
            <p:ph type="body" idx="1"/>
          </p:nvPr>
        </p:nvSpPr>
        <p:spPr>
          <a:xfrm>
            <a:off x="474562" y="2847373"/>
            <a:ext cx="6296628" cy="5813472"/>
          </a:xfrm>
        </p:spPr>
        <p:txBody>
          <a:bodyPr/>
          <a:lstStyle/>
          <a:p>
            <a:pPr lvl="0" fontAlgn="base"/>
            <a:r>
              <a:rPr lang="en-US" sz="1200" b="1" i="0" u="none" strike="noStrike" kern="1200" cap="none" dirty="0">
                <a:solidFill>
                  <a:schemeClr val="dk1"/>
                </a:solidFill>
                <a:effectLst/>
                <a:latin typeface="Calibri"/>
                <a:ea typeface="Calibri"/>
                <a:cs typeface="Calibri"/>
                <a:sym typeface="Calibri"/>
              </a:rPr>
              <a:t>Eye Contact- </a:t>
            </a:r>
            <a:r>
              <a:rPr lang="en-US" sz="1200" b="0" i="0" u="none" strike="noStrike" kern="1200" cap="none" dirty="0">
                <a:solidFill>
                  <a:schemeClr val="dk1"/>
                </a:solidFill>
                <a:effectLst/>
                <a:latin typeface="Calibri"/>
                <a:ea typeface="Calibri"/>
                <a:cs typeface="Calibri"/>
                <a:sym typeface="Calibri"/>
              </a:rPr>
              <a:t>Eye contact plays a critical role in communication. Use eye contact from learners to assess their understanding, interest, or willingness to be involved. An instructor needs to be aware that different students can interpret eye contact in different ways. </a:t>
            </a:r>
            <a:r>
              <a:rPr lang="en-US" sz="1200" b="0" i="1" u="none" strike="noStrike" kern="1200" cap="none" dirty="0">
                <a:solidFill>
                  <a:schemeClr val="dk1"/>
                </a:solidFill>
                <a:effectLst/>
                <a:latin typeface="Calibri"/>
                <a:ea typeface="Calibri"/>
                <a:cs typeface="Calibri"/>
                <a:sym typeface="Calibri"/>
              </a:rPr>
              <a:t>Caution:</a:t>
            </a:r>
            <a:r>
              <a:rPr lang="en-US" sz="1200" b="0" i="0" u="none" strike="noStrike" kern="1200" cap="none" dirty="0">
                <a:solidFill>
                  <a:schemeClr val="dk1"/>
                </a:solidFill>
                <a:effectLst/>
                <a:latin typeface="Calibri"/>
                <a:ea typeface="Calibri"/>
                <a:cs typeface="Calibri"/>
                <a:sym typeface="Calibri"/>
              </a:rPr>
              <a:t> When communicating with more than one person, avoid having eye contact with only a few listeners and avoid extended eye contact and staring.</a:t>
            </a: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lvl="0"/>
            <a:r>
              <a:rPr lang="en-US" sz="1200" b="1" i="0" u="none" strike="noStrike" kern="1200" cap="none" dirty="0">
                <a:solidFill>
                  <a:schemeClr val="dk1"/>
                </a:solidFill>
                <a:effectLst/>
                <a:latin typeface="Calibri"/>
                <a:ea typeface="Calibri"/>
                <a:cs typeface="Calibri"/>
                <a:sym typeface="Calibri"/>
              </a:rPr>
              <a:t>Mannerisms- </a:t>
            </a:r>
            <a:r>
              <a:rPr lang="en-US" sz="1200" b="0" i="0" u="none" strike="noStrike" kern="1200" cap="none" dirty="0">
                <a:solidFill>
                  <a:schemeClr val="dk1"/>
                </a:solidFill>
                <a:effectLst/>
                <a:latin typeface="Calibri"/>
                <a:ea typeface="Calibri"/>
                <a:cs typeface="Calibri"/>
                <a:sym typeface="Calibri"/>
              </a:rPr>
              <a:t>Communication is most effective when the interaction is friendly and open. Avoid annoying habits (jingling pocket change, repeatedly adjusting eyeglasses, etc.). Ensure that verbal communication (words) matches non-verbal communication (facial expressions, gestures, body movements). Use gestures to support or replace words. </a:t>
            </a:r>
            <a:r>
              <a:rPr lang="en-US" sz="1200" b="0" i="1" u="none" strike="noStrike" kern="1200" cap="none" dirty="0">
                <a:solidFill>
                  <a:schemeClr val="dk1"/>
                </a:solidFill>
                <a:effectLst/>
                <a:latin typeface="Calibri"/>
                <a:ea typeface="Calibri"/>
                <a:cs typeface="Calibri"/>
                <a:sym typeface="Calibri"/>
              </a:rPr>
              <a:t>Caution</a:t>
            </a:r>
            <a:r>
              <a:rPr lang="en-US" sz="1200" b="0" i="0" u="none" strike="noStrike" kern="1200" cap="none" dirty="0">
                <a:solidFill>
                  <a:schemeClr val="dk1"/>
                </a:solidFill>
                <a:effectLst/>
                <a:latin typeface="Calibri"/>
                <a:ea typeface="Calibri"/>
                <a:cs typeface="Calibri"/>
                <a:sym typeface="Calibri"/>
              </a:rPr>
              <a:t>: Certain gestures may have different meanings in different cultures.</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Professional Demeanor- </a:t>
            </a:r>
            <a:r>
              <a:rPr lang="en-US" sz="1200" b="0" i="0" u="none" strike="noStrike" kern="1200" cap="none" dirty="0">
                <a:solidFill>
                  <a:schemeClr val="dk1"/>
                </a:solidFill>
                <a:effectLst/>
                <a:latin typeface="Calibri"/>
                <a:ea typeface="Calibri"/>
                <a:cs typeface="Calibri"/>
                <a:sym typeface="Calibri"/>
              </a:rPr>
              <a:t>Be professional in your demeanor always. Never use or allow profanity in a classroom. Avoid sarcasm; it intimidates some people and angers others.</a:t>
            </a: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Body Language- </a:t>
            </a:r>
            <a:r>
              <a:rPr lang="en-US" sz="1200" b="0" i="0" u="none" strike="noStrike" kern="1200" cap="none" dirty="0">
                <a:solidFill>
                  <a:schemeClr val="dk1"/>
                </a:solidFill>
                <a:effectLst/>
                <a:latin typeface="Calibri"/>
                <a:ea typeface="Calibri"/>
                <a:cs typeface="Calibri"/>
                <a:sym typeface="Calibri"/>
              </a:rPr>
              <a:t>Nonverbal messages can be positive, negative or neutral. A smile goes a long way toward creating enthusiasm; an angry stare at one person can stifle an entire group. Good eye contact, periodically directed to each of the listeners, will help keep them involved and convey the speaker’s interest in them. </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Distance-</a:t>
            </a:r>
            <a:r>
              <a:rPr lang="en-US" sz="1200" b="0" i="0" u="none" strike="noStrike" kern="1200" cap="none" dirty="0">
                <a:solidFill>
                  <a:schemeClr val="dk1"/>
                </a:solidFill>
                <a:effectLst/>
                <a:latin typeface="Calibri"/>
                <a:ea typeface="Calibri"/>
                <a:cs typeface="Calibri"/>
                <a:sym typeface="Calibri"/>
              </a:rPr>
              <a:t> Use distance to support the message. Nearness is generally less formal and instructing from the front of the class is more formal. A combination can be most effective.</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Laughter- </a:t>
            </a:r>
            <a:r>
              <a:rPr lang="en-US" sz="1200" b="0" i="0" u="none" strike="noStrike" kern="1200" cap="none" dirty="0">
                <a:solidFill>
                  <a:schemeClr val="dk1"/>
                </a:solidFill>
                <a:effectLst/>
                <a:latin typeface="Calibri"/>
                <a:ea typeface="Calibri"/>
                <a:cs typeface="Calibri"/>
                <a:sym typeface="Calibri"/>
              </a:rPr>
              <a:t>Humor and laughter can be used to relieve stress, provide a momentary break, and make a particular point memorable.</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Facial Expressions- </a:t>
            </a:r>
            <a:r>
              <a:rPr lang="en-US" sz="1200" b="0" i="0" u="none" strike="noStrike" kern="1200" cap="none" dirty="0">
                <a:solidFill>
                  <a:schemeClr val="dk1"/>
                </a:solidFill>
                <a:effectLst/>
                <a:latin typeface="Calibri"/>
                <a:ea typeface="Calibri"/>
                <a:cs typeface="Calibri"/>
                <a:sym typeface="Calibri"/>
              </a:rPr>
              <a:t>Scan the room to identify non-verbal cues regarding learner emotions and problems such as frowns, confused looks, staring out the window, or blank stares. Frowns, raised eyebrows, and smiles can communicate more than words. A good communicator is alert to visual clues and can spot inattention or puzzlement without having to ask a question. </a:t>
            </a:r>
          </a:p>
          <a:p>
            <a:pPr fontAlgn="base"/>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463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342900" y="4447460"/>
            <a:ext cx="6438900" cy="4213384"/>
          </a:xfrm>
        </p:spPr>
        <p:txBody>
          <a:bodyPr/>
          <a:lstStyle/>
          <a:p>
            <a:pPr lvl="0" fontAlgn="base"/>
            <a:r>
              <a:rPr lang="en-US" sz="1200" b="0" i="0" u="none" strike="noStrike" kern="1200" cap="none" dirty="0">
                <a:solidFill>
                  <a:schemeClr val="dk1"/>
                </a:solidFill>
                <a:effectLst/>
                <a:latin typeface="Calibri"/>
                <a:ea typeface="Calibri"/>
                <a:cs typeface="Calibri"/>
                <a:sym typeface="Calibri"/>
              </a:rPr>
              <a:t>Person-to-persons communications involve verbal and nonverbal elements</a:t>
            </a:r>
          </a:p>
          <a:p>
            <a:pPr lvl="0" fontAlgn="base"/>
            <a:r>
              <a:rPr lang="en-US" sz="1200" b="1" i="0" u="none" strike="noStrike" kern="1200" cap="none" dirty="0">
                <a:solidFill>
                  <a:schemeClr val="dk1"/>
                </a:solidFill>
                <a:effectLst/>
                <a:latin typeface="Calibri"/>
                <a:ea typeface="Calibri"/>
                <a:cs typeface="Calibri"/>
                <a:sym typeface="Calibri"/>
              </a:rPr>
              <a:t>Verbal:</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Create common ground when communicating</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Remain aware of variations in pitch that can help the instructor understand underlying concerns or issues a learner may have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Pause after asking a question in order to give time for a response from students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Add a brief period of silence before introducing a point to focus learners' attention</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words and examples with which learners are familiar</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Repeat information that is particularly important</a:t>
            </a:r>
          </a:p>
          <a:p>
            <a:pPr marL="171450" lvl="0" indent="-17145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2046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342900" y="4447460"/>
            <a:ext cx="6438900" cy="4213384"/>
          </a:xfrm>
        </p:spPr>
        <p:txBody>
          <a:bodyPr/>
          <a:lstStyle/>
          <a:p>
            <a:pPr lvl="0" fontAlgn="base"/>
            <a:r>
              <a:rPr lang="en-US" sz="1200" b="0" i="0" u="none" strike="noStrike" kern="1200" cap="none" dirty="0">
                <a:solidFill>
                  <a:schemeClr val="dk1"/>
                </a:solidFill>
                <a:effectLst/>
                <a:latin typeface="Calibri"/>
                <a:ea typeface="Calibri"/>
                <a:cs typeface="Calibri"/>
                <a:sym typeface="Calibri"/>
              </a:rPr>
              <a:t>Person-to-persons communications involve verbal and nonverbal elements</a:t>
            </a:r>
          </a:p>
          <a:p>
            <a:pPr fontAlgn="base"/>
            <a:r>
              <a:rPr lang="en-US" sz="1200" b="1" i="0" u="none" strike="noStrike" kern="1200" cap="none" dirty="0">
                <a:solidFill>
                  <a:schemeClr val="dk1"/>
                </a:solidFill>
                <a:effectLst/>
                <a:latin typeface="Calibri"/>
                <a:ea typeface="Calibri"/>
                <a:cs typeface="Calibri"/>
                <a:sym typeface="Calibri"/>
              </a:rPr>
              <a:t>Non-Verbal:</a:t>
            </a:r>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active listening skills such as paraphrasing, leaning forward, and making eye contact</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Ensure that verbal communication (words) matches non-verbal communication (facial expressions, gestures, body movements)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eye contact to demonstrate attention to learners. Caution: Avoid extended eye contact and staring</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eye contact from learners to assess their understanding, interest, or willingness to be involved</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Ask learners and colleagues for feedback regarding verbal and non-verbal messages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gestures to support or replace words. Caution: Certain gestures may have different meanings in different cultures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distance to support the message (close proximity is generally less formal)</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Scan the room to identify non-verbal cues regarding learner emotions and problems such as frowns, confused looks, staring out the window, or blank stares.</a:t>
            </a:r>
          </a:p>
          <a:p>
            <a:pPr marL="171450" lvl="0" indent="-17145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5891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354013"/>
            <a:ext cx="4105275" cy="3078162"/>
          </a:xfrm>
        </p:spPr>
      </p:sp>
      <p:sp>
        <p:nvSpPr>
          <p:cNvPr id="3" name="Notes Placeholder 2"/>
          <p:cNvSpPr>
            <a:spLocks noGrp="1"/>
          </p:cNvSpPr>
          <p:nvPr>
            <p:ph type="body" idx="1"/>
          </p:nvPr>
        </p:nvSpPr>
        <p:spPr>
          <a:xfrm>
            <a:off x="508000" y="3622877"/>
            <a:ext cx="6183086" cy="5037968"/>
          </a:xfrm>
        </p:spPr>
        <p:txBody>
          <a:bodyPr/>
          <a:lstStyle/>
          <a:p>
            <a:r>
              <a:rPr lang="en-US" sz="1200" b="0" i="0" u="none" strike="noStrike" kern="1200" cap="none" dirty="0">
                <a:solidFill>
                  <a:schemeClr val="dk1"/>
                </a:solidFill>
                <a:effectLst/>
                <a:latin typeface="Calibri"/>
                <a:ea typeface="Calibri"/>
                <a:cs typeface="Calibri"/>
                <a:sym typeface="Calibri"/>
              </a:rPr>
              <a:t>For two-way communication to take place between the instructor and the students, the instructor must use good thought-provoking questions throughout the lesson. </a:t>
            </a:r>
            <a:endParaRPr lang="en-US" dirty="0"/>
          </a:p>
          <a:p>
            <a:endParaRPr lang="en-US" sz="600" dirty="0"/>
          </a:p>
          <a:p>
            <a:r>
              <a:rPr lang="en-US" dirty="0"/>
              <a:t>Communications is a two-way process with active speakers and listeners in four distinct phases, 1) transmission, 2) reception, 3) interpretation and 4) response (if appropriate).</a:t>
            </a:r>
          </a:p>
          <a:p>
            <a:endParaRPr lang="en-US" sz="600" dirty="0"/>
          </a:p>
          <a:p>
            <a:r>
              <a:rPr lang="en-US" dirty="0"/>
              <a:t>A message is sent, received and interpreted, and if appropriate, responded – four, yes four, opportunities to get “garbled” and establish miscommunications or misunderstandings.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4566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2300" y="354013"/>
            <a:ext cx="3603625" cy="2703512"/>
          </a:xfrm>
        </p:spPr>
      </p:sp>
      <p:sp>
        <p:nvSpPr>
          <p:cNvPr id="3" name="Notes Placeholder 2"/>
          <p:cNvSpPr>
            <a:spLocks noGrp="1"/>
          </p:cNvSpPr>
          <p:nvPr>
            <p:ph type="body" idx="1"/>
          </p:nvPr>
        </p:nvSpPr>
        <p:spPr>
          <a:xfrm>
            <a:off x="508000" y="3171463"/>
            <a:ext cx="6183086" cy="5489381"/>
          </a:xfrm>
        </p:spPr>
        <p:txBody>
          <a:bodyPr/>
          <a:lstStyle/>
          <a:p>
            <a:r>
              <a:rPr lang="en-US" sz="1200" b="0" i="0" u="none" strike="noStrike" kern="1200" cap="none" dirty="0">
                <a:solidFill>
                  <a:schemeClr val="dk1"/>
                </a:solidFill>
                <a:effectLst/>
                <a:latin typeface="Calibri"/>
                <a:ea typeface="Calibri"/>
                <a:cs typeface="Calibri"/>
                <a:sym typeface="Calibri"/>
              </a:rPr>
              <a:t>Wha</a:t>
            </a:r>
            <a:r>
              <a:rPr lang="en-US" dirty="0"/>
              <a:t>t can we do to cut down on the miscommunications or misunderstandings.</a:t>
            </a:r>
          </a:p>
          <a:p>
            <a:endParaRPr lang="en-US" dirty="0"/>
          </a:p>
          <a:p>
            <a:r>
              <a:rPr lang="en-US" dirty="0"/>
              <a:t>Like radio watchstanders we can use a limited vocabular of very specific words, called professional words or “pro words,” with very specific meanings to minimize traffic, eliminate ambiguities, and prevent misunderstandings.  Give examples and explain, e.g. ROGER, WILCO, OVER, OUT</a:t>
            </a:r>
          </a:p>
          <a:p>
            <a:endParaRPr lang="en-US" dirty="0"/>
          </a:p>
          <a:p>
            <a:r>
              <a:rPr lang="en-US" dirty="0"/>
              <a:t>Similarly, there are Coast Guard “standard” line handling commands, particular for complex tasks like taking a vessel into side tow.  Give examples and explain, e.g. PASS 1, SLACK 2, STRAIN 3, MAKE 4.</a:t>
            </a:r>
          </a:p>
          <a:p>
            <a:endParaRPr lang="en-US" dirty="0"/>
          </a:p>
          <a:p>
            <a:r>
              <a:rPr lang="en-US" dirty="0"/>
              <a:t>Often with verbal skills when a single statement is made three statements occur.  (1) What the speaker thought was said, (2) what was actually said, and (3) what the recipient heard.  </a:t>
            </a:r>
          </a:p>
          <a:p>
            <a:endParaRPr lang="en-US" dirty="0"/>
          </a:p>
          <a:p>
            <a:r>
              <a:rPr lang="en-US" dirty="0"/>
              <a:t>Vary your pitch when making a presentation and become comfortable using silence.  A pause will give your audience the opportunity to consider what you said.  </a:t>
            </a:r>
          </a:p>
          <a:p>
            <a:endParaRPr lang="en-US" dirty="0"/>
          </a:p>
          <a:p>
            <a:r>
              <a:rPr lang="en-US" dirty="0"/>
              <a:t>If possible do not remain stationary during your presentation.  Move toward and away from your audience.  </a:t>
            </a:r>
          </a:p>
          <a:p>
            <a:endParaRPr lang="en-US" dirty="0"/>
          </a:p>
          <a:p>
            <a:r>
              <a:rPr lang="en-US" dirty="0"/>
              <a:t>Scan your audience to gage understanding and engagement.  Make eye contact with your students.  However, avoid extended eye contact.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115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4688" y="382588"/>
            <a:ext cx="3136900" cy="2352675"/>
          </a:xfrm>
        </p:spPr>
      </p:sp>
      <p:sp>
        <p:nvSpPr>
          <p:cNvPr id="3" name="Notes Placeholder 2"/>
          <p:cNvSpPr>
            <a:spLocks noGrp="1"/>
          </p:cNvSpPr>
          <p:nvPr>
            <p:ph type="body" idx="1"/>
          </p:nvPr>
        </p:nvSpPr>
        <p:spPr>
          <a:xfrm>
            <a:off x="348344" y="2873829"/>
            <a:ext cx="6531428" cy="5787015"/>
          </a:xfrm>
        </p:spPr>
        <p:txBody>
          <a:bodyPr/>
          <a:lstStyle/>
          <a:p>
            <a:pPr>
              <a:spcBef>
                <a:spcPts val="0"/>
              </a:spcBef>
              <a:spcAft>
                <a:spcPts val="1800"/>
              </a:spcAft>
            </a:pPr>
            <a:r>
              <a:rPr lang="en-US" sz="1200" dirty="0" smtClean="0">
                <a:latin typeface="Arial" panose="020B0604020202020204" pitchFamily="34" charset="0"/>
                <a:cs typeface="Arial" panose="020B0604020202020204" pitchFamily="34" charset="0"/>
              </a:rPr>
              <a:t>Open-ended - These are the best types of questions to use for maximum audience participation</a:t>
            </a:r>
          </a:p>
          <a:p>
            <a:pPr>
              <a:spcBef>
                <a:spcPts val="0"/>
              </a:spcBef>
              <a:spcAft>
                <a:spcPts val="1800"/>
              </a:spcAft>
            </a:pPr>
            <a:r>
              <a:rPr lang="en-US" sz="1200" dirty="0" smtClean="0">
                <a:latin typeface="Arial" panose="020B0604020202020204" pitchFamily="34" charset="0"/>
                <a:cs typeface="Arial" panose="020B0604020202020204" pitchFamily="34" charset="0"/>
              </a:rPr>
              <a:t>Closed-ended – These are the best types of questions to use for checking accuracy of concepts or subject matter learned or proficiencies gained.</a:t>
            </a:r>
          </a:p>
          <a:p>
            <a:pPr>
              <a:spcBef>
                <a:spcPts val="0"/>
              </a:spcBef>
              <a:spcAft>
                <a:spcPts val="1800"/>
              </a:spcAft>
            </a:pPr>
            <a:r>
              <a:rPr lang="en-US" dirty="0" smtClean="0">
                <a:latin typeface="Arial" panose="020B0604020202020204" pitchFamily="34" charset="0"/>
                <a:cs typeface="Arial" panose="020B0604020202020204" pitchFamily="34" charset="0"/>
              </a:rPr>
              <a:t>We’ll spend most of our time on Open-Ended questions since they are more difficult to phrase but also provide the best responses.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9375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4688" y="382588"/>
            <a:ext cx="3136900" cy="2352675"/>
          </a:xfrm>
        </p:spPr>
      </p:sp>
      <p:sp>
        <p:nvSpPr>
          <p:cNvPr id="3" name="Notes Placeholder 2"/>
          <p:cNvSpPr>
            <a:spLocks noGrp="1"/>
          </p:cNvSpPr>
          <p:nvPr>
            <p:ph type="body" idx="1"/>
          </p:nvPr>
        </p:nvSpPr>
        <p:spPr>
          <a:xfrm>
            <a:off x="348344" y="2873829"/>
            <a:ext cx="6531428" cy="5787015"/>
          </a:xfrm>
        </p:spPr>
        <p:txBody>
          <a:bodyPr/>
          <a:lstStyle/>
          <a:p>
            <a:pPr marL="171450" indent="-171450">
              <a:spcBef>
                <a:spcPts val="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Understanding (concepts or constructs)</a:t>
            </a:r>
          </a:p>
          <a:p>
            <a:pPr marL="171450" indent="-171450">
              <a:spcBef>
                <a:spcPts val="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Application (of techniques or tools)</a:t>
            </a:r>
          </a:p>
          <a:p>
            <a:pPr marL="171450" indent="-171450">
              <a:spcBef>
                <a:spcPts val="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Life experiences (in skills or situations)</a:t>
            </a:r>
          </a:p>
          <a:p>
            <a:pPr marL="171450" marR="0" lvl="0" indent="-171450" algn="l" defTabSz="457200" rtl="0" eaLnBrk="1" fontAlgn="auto" latinLnBrk="0" hangingPunct="1">
              <a:lnSpc>
                <a:spcPct val="100000"/>
              </a:lnSpc>
              <a:spcBef>
                <a:spcPts val="0"/>
              </a:spcBef>
              <a:buClr>
                <a:schemeClr val="dk1"/>
              </a:buClr>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Analysis (of problems, processes or practices)</a:t>
            </a:r>
          </a:p>
          <a:p>
            <a:pPr marL="171450" indent="-171450">
              <a:spcBef>
                <a:spcPts val="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Lessons learned (from errors or oversights)</a:t>
            </a:r>
          </a:p>
          <a:p>
            <a:pPr marL="171450" indent="-171450">
              <a:spcBef>
                <a:spcPts val="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Self-Discovery (via hypotheses or conjecture)</a:t>
            </a:r>
          </a:p>
          <a:p>
            <a:pPr lvl="0" fontAlgn="base"/>
            <a:endParaRPr lang="en-US" sz="3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Understanding or remembering- </a:t>
            </a:r>
            <a:r>
              <a:rPr lang="en-US" sz="1200" b="0" i="0" u="none" strike="noStrike" kern="1200" cap="none" dirty="0">
                <a:solidFill>
                  <a:schemeClr val="dk1"/>
                </a:solidFill>
                <a:effectLst/>
                <a:latin typeface="Calibri"/>
                <a:ea typeface="Calibri"/>
                <a:cs typeface="Calibri"/>
                <a:sym typeface="Calibri"/>
              </a:rPr>
              <a:t>Determining if a student can recall information is important to an instructor. Questions may be best phrased as:</a:t>
            </a:r>
          </a:p>
          <a:p>
            <a:pPr lvl="1" fontAlgn="base"/>
            <a:r>
              <a:rPr lang="en-US" sz="1200" b="0" i="0" u="none" strike="noStrike" kern="1200" cap="none" dirty="0">
                <a:solidFill>
                  <a:schemeClr val="dk1"/>
                </a:solidFill>
                <a:effectLst/>
                <a:latin typeface="Calibri"/>
                <a:ea typeface="Calibri"/>
                <a:cs typeface="Calibri"/>
                <a:sym typeface="Calibri"/>
              </a:rPr>
              <a:t>Who can tell me why...?</a:t>
            </a:r>
          </a:p>
          <a:p>
            <a:pPr lvl="1" fontAlgn="base"/>
            <a:r>
              <a:rPr lang="en-US" sz="1200" b="0" i="0" u="none" strike="noStrike" kern="1200" cap="none" dirty="0">
                <a:solidFill>
                  <a:schemeClr val="dk1"/>
                </a:solidFill>
                <a:effectLst/>
                <a:latin typeface="Calibri"/>
                <a:ea typeface="Calibri"/>
                <a:cs typeface="Calibri"/>
                <a:sym typeface="Calibri"/>
              </a:rPr>
              <a:t>Can someone tell me what we said was the reason that we...?</a:t>
            </a:r>
          </a:p>
          <a:p>
            <a:pPr lvl="1" fontAlgn="base"/>
            <a:r>
              <a:rPr lang="en-US" sz="1200" b="0" i="0" u="none" strike="noStrike" kern="1200" cap="none" dirty="0">
                <a:solidFill>
                  <a:schemeClr val="dk1"/>
                </a:solidFill>
                <a:effectLst/>
                <a:latin typeface="Calibri"/>
                <a:ea typeface="Calibri"/>
                <a:cs typeface="Calibri"/>
                <a:sym typeface="Calibri"/>
              </a:rPr>
              <a:t>Who remembers what we said about...?</a:t>
            </a:r>
          </a:p>
          <a:p>
            <a:pPr lvl="1" fontAlgn="base"/>
            <a:r>
              <a:rPr lang="en-US" sz="1200" b="0" i="0" u="none" strike="noStrike" kern="1200" cap="none" dirty="0">
                <a:solidFill>
                  <a:schemeClr val="dk1"/>
                </a:solidFill>
                <a:effectLst/>
                <a:latin typeface="Calibri"/>
                <a:ea typeface="Calibri"/>
                <a:cs typeface="Calibri"/>
                <a:sym typeface="Calibri"/>
              </a:rPr>
              <a:t>Let's review. What are the five things that...?</a:t>
            </a:r>
          </a:p>
          <a:p>
            <a:pPr fontAlgn="base"/>
            <a:r>
              <a:rPr lang="en-US" sz="300" b="1" i="0" u="none" strike="noStrike" kern="1200" cap="none" dirty="0">
                <a:solidFill>
                  <a:schemeClr val="dk1"/>
                </a:solidFill>
                <a:effectLst/>
                <a:latin typeface="Calibri"/>
                <a:ea typeface="Calibri"/>
                <a:cs typeface="Calibri"/>
                <a:sym typeface="Calibri"/>
              </a:rPr>
              <a:t> </a:t>
            </a:r>
            <a:endParaRPr lang="en-US" sz="3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Application- </a:t>
            </a:r>
            <a:r>
              <a:rPr lang="en-US" sz="1200" b="0" i="0" u="none" strike="noStrike" kern="1200" cap="none" dirty="0">
                <a:solidFill>
                  <a:schemeClr val="dk1"/>
                </a:solidFill>
                <a:effectLst/>
                <a:latin typeface="Calibri"/>
                <a:ea typeface="Calibri"/>
                <a:cs typeface="Calibri"/>
                <a:sym typeface="Calibri"/>
              </a:rPr>
              <a:t>Determining if a student can apply the information is essential. Questions may be phrased:</a:t>
            </a:r>
          </a:p>
          <a:p>
            <a:pPr lvl="1" fontAlgn="base"/>
            <a:r>
              <a:rPr lang="en-US" sz="1200" b="0" i="0" u="none" strike="noStrike" kern="1200" cap="none" dirty="0">
                <a:solidFill>
                  <a:schemeClr val="dk1"/>
                </a:solidFill>
                <a:effectLst/>
                <a:latin typeface="Calibri"/>
                <a:ea typeface="Calibri"/>
                <a:cs typeface="Calibri"/>
                <a:sym typeface="Calibri"/>
              </a:rPr>
              <a:t>How would you use this...?</a:t>
            </a:r>
          </a:p>
          <a:p>
            <a:pPr lvl="1" fontAlgn="base"/>
            <a:r>
              <a:rPr lang="en-US" sz="1200" b="0" i="0" u="none" strike="noStrike" kern="1200" cap="none" dirty="0">
                <a:solidFill>
                  <a:schemeClr val="dk1"/>
                </a:solidFill>
                <a:effectLst/>
                <a:latin typeface="Calibri"/>
                <a:ea typeface="Calibri"/>
                <a:cs typeface="Calibri"/>
                <a:sym typeface="Calibri"/>
              </a:rPr>
              <a:t>How is this an example...?</a:t>
            </a:r>
          </a:p>
          <a:p>
            <a:pPr lvl="1" fontAlgn="base"/>
            <a:r>
              <a:rPr lang="en-US" sz="1200" b="0" i="0" u="none" strike="noStrike" kern="1200" cap="none" dirty="0">
                <a:solidFill>
                  <a:schemeClr val="dk1"/>
                </a:solidFill>
                <a:effectLst/>
                <a:latin typeface="Calibri"/>
                <a:ea typeface="Calibri"/>
                <a:cs typeface="Calibri"/>
                <a:sym typeface="Calibri"/>
              </a:rPr>
              <a:t>How is this related to...?</a:t>
            </a:r>
          </a:p>
          <a:p>
            <a:pPr lvl="1" fontAlgn="base"/>
            <a:r>
              <a:rPr lang="en-US" sz="1200" b="0" i="0" u="none" strike="noStrike" kern="1200" cap="none" dirty="0">
                <a:solidFill>
                  <a:schemeClr val="dk1"/>
                </a:solidFill>
                <a:effectLst/>
                <a:latin typeface="Calibri"/>
                <a:ea typeface="Calibri"/>
                <a:cs typeface="Calibri"/>
                <a:sym typeface="Calibri"/>
              </a:rPr>
              <a:t>Why is this significant to...?</a:t>
            </a:r>
          </a:p>
          <a:p>
            <a:pPr fontAlgn="base"/>
            <a:r>
              <a:rPr lang="en-US" sz="3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Relevance or Life Experience- </a:t>
            </a:r>
            <a:r>
              <a:rPr lang="en-US" sz="1200" b="0" i="0" u="none" strike="noStrike" kern="1200" cap="none" dirty="0">
                <a:solidFill>
                  <a:schemeClr val="dk1"/>
                </a:solidFill>
                <a:effectLst/>
                <a:latin typeface="Calibri"/>
                <a:ea typeface="Calibri"/>
                <a:cs typeface="Calibri"/>
                <a:sym typeface="Calibri"/>
              </a:rPr>
              <a:t>Determining if students can identify relevance can be important to the instructor, especially considering how adults learn. Questions may be phrased:</a:t>
            </a:r>
          </a:p>
          <a:p>
            <a:pPr lvl="1" fontAlgn="base"/>
            <a:r>
              <a:rPr lang="en-US" sz="1200" b="0" i="0" u="none" strike="noStrike" kern="1200" cap="none" dirty="0">
                <a:solidFill>
                  <a:schemeClr val="dk1"/>
                </a:solidFill>
                <a:effectLst/>
                <a:latin typeface="Calibri"/>
                <a:ea typeface="Calibri"/>
                <a:cs typeface="Calibri"/>
                <a:sym typeface="Calibri"/>
              </a:rPr>
              <a:t>Has anyone ever used...?</a:t>
            </a:r>
          </a:p>
          <a:p>
            <a:pPr lvl="1" fontAlgn="base"/>
            <a:r>
              <a:rPr lang="en-US" sz="1200" b="0" i="0" u="none" strike="noStrike" kern="1200" cap="none" dirty="0">
                <a:solidFill>
                  <a:schemeClr val="dk1"/>
                </a:solidFill>
                <a:effectLst/>
                <a:latin typeface="Calibri"/>
                <a:ea typeface="Calibri"/>
                <a:cs typeface="Calibri"/>
                <a:sym typeface="Calibri"/>
              </a:rPr>
              <a:t>What happened when you tried...?</a:t>
            </a:r>
          </a:p>
          <a:p>
            <a:pPr lvl="1" fontAlgn="base"/>
            <a:r>
              <a:rPr lang="en-US" sz="1200" b="0" i="0" u="none" strike="noStrike" kern="1200" cap="none" dirty="0">
                <a:solidFill>
                  <a:schemeClr val="dk1"/>
                </a:solidFill>
                <a:effectLst/>
                <a:latin typeface="Calibri"/>
                <a:ea typeface="Calibri"/>
                <a:cs typeface="Calibri"/>
                <a:sym typeface="Calibri"/>
              </a:rPr>
              <a:t>Can someone tell me about a time when...?</a:t>
            </a:r>
          </a:p>
          <a:p>
            <a:pPr lvl="1" fontAlgn="base"/>
            <a:r>
              <a:rPr lang="en-US" sz="1200" b="0" i="0" u="none" strike="noStrike" kern="1200" cap="none" dirty="0">
                <a:solidFill>
                  <a:schemeClr val="dk1"/>
                </a:solidFill>
                <a:effectLst/>
                <a:latin typeface="Calibri"/>
                <a:ea typeface="Calibri"/>
                <a:cs typeface="Calibri"/>
                <a:sym typeface="Calibri"/>
              </a:rPr>
              <a:t>Have you ever seen someone use...?</a:t>
            </a:r>
          </a:p>
          <a:p>
            <a:pPr fontAlgn="base"/>
            <a:r>
              <a:rPr lang="en-US" sz="6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rgbClr val="FF0000"/>
                </a:solidFill>
                <a:effectLst/>
                <a:latin typeface="Calibri"/>
                <a:ea typeface="Calibri"/>
                <a:cs typeface="Calibri"/>
                <a:sym typeface="Calibri"/>
              </a:rPr>
              <a:t>Slide duplicated next to enable additional speaker’s notes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887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70B141-5F87-48FA-8A25-ACF9494B2F92}" type="slidenum">
              <a:rPr lang="en-US" altLang="en-US" smtClean="0">
                <a:latin typeface="Times New Roman" panose="02020603050405020304" pitchFamily="18" charset="0"/>
              </a:rPr>
              <a:pPr>
                <a:spcBef>
                  <a:spcPct val="0"/>
                </a:spcBef>
              </a:pPr>
              <a:t>5</a:t>
            </a:fld>
            <a:endParaRPr lang="en-US" altLang="en-US" dirty="0">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xfrm>
            <a:off x="2130425" y="422275"/>
            <a:ext cx="3170238" cy="2378075"/>
          </a:xfrm>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ctr"/>
            <a:endParaRPr lang="en-US" altLang="en-US" dirty="0">
              <a:latin typeface="Arial" panose="020B0604020202020204" pitchFamily="34" charset="0"/>
            </a:endParaRPr>
          </a:p>
        </p:txBody>
      </p:sp>
    </p:spTree>
    <p:extLst>
      <p:ext uri="{BB962C8B-B14F-4D97-AF65-F5344CB8AC3E}">
        <p14:creationId xmlns:p14="http://schemas.microsoft.com/office/powerpoint/2010/main" val="4157456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4688" y="382588"/>
            <a:ext cx="3136900" cy="2352675"/>
          </a:xfrm>
        </p:spPr>
      </p:sp>
      <p:sp>
        <p:nvSpPr>
          <p:cNvPr id="3" name="Notes Placeholder 2"/>
          <p:cNvSpPr>
            <a:spLocks noGrp="1"/>
          </p:cNvSpPr>
          <p:nvPr>
            <p:ph type="body" idx="1"/>
          </p:nvPr>
        </p:nvSpPr>
        <p:spPr>
          <a:xfrm>
            <a:off x="348344" y="2873829"/>
            <a:ext cx="6531428" cy="5787015"/>
          </a:xfrm>
        </p:spPr>
        <p:txBody>
          <a:bodyPr/>
          <a:lstStyle/>
          <a:p>
            <a:pPr fontAlgn="base"/>
            <a:r>
              <a:rPr lang="en-US" sz="6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rgbClr val="FF0000"/>
                </a:solidFill>
                <a:effectLst/>
                <a:latin typeface="Calibri"/>
                <a:ea typeface="Calibri"/>
                <a:cs typeface="Calibri"/>
                <a:sym typeface="Calibri"/>
              </a:rPr>
              <a:t>Slide duplicated from prior slide to allow for more speaker’s notes</a:t>
            </a:r>
          </a:p>
          <a:p>
            <a:pPr lvl="0" fontAlgn="base"/>
            <a:endParaRPr lang="en-US" b="1" dirty="0"/>
          </a:p>
          <a:p>
            <a:pPr lvl="0" fontAlgn="base"/>
            <a:r>
              <a:rPr lang="en-US" sz="1200" b="1" i="0" u="none" strike="noStrike" kern="1200" cap="none" dirty="0">
                <a:solidFill>
                  <a:schemeClr val="dk1"/>
                </a:solidFill>
                <a:effectLst/>
                <a:latin typeface="Calibri"/>
                <a:ea typeface="Calibri"/>
                <a:cs typeface="Calibri"/>
                <a:sym typeface="Calibri"/>
              </a:rPr>
              <a:t>Analysis- </a:t>
            </a:r>
            <a:r>
              <a:rPr lang="en-US" sz="1200" b="0" i="0" u="none" strike="noStrike" kern="1200" cap="none" dirty="0">
                <a:solidFill>
                  <a:schemeClr val="dk1"/>
                </a:solidFill>
                <a:effectLst/>
                <a:latin typeface="Calibri"/>
                <a:ea typeface="Calibri"/>
                <a:cs typeface="Calibri"/>
                <a:sym typeface="Calibri"/>
              </a:rPr>
              <a:t>Comparing the relative benefits of two techniques adds to student learning and is an effective question technique. Questions may be phrased:</a:t>
            </a:r>
          </a:p>
          <a:p>
            <a:pPr lvl="1" fontAlgn="base"/>
            <a:r>
              <a:rPr lang="en-US" sz="1200" b="0" i="0" u="none" strike="noStrike" kern="1200" cap="none" dirty="0">
                <a:solidFill>
                  <a:schemeClr val="dk1"/>
                </a:solidFill>
                <a:effectLst/>
                <a:latin typeface="Calibri"/>
                <a:ea typeface="Calibri"/>
                <a:cs typeface="Calibri"/>
                <a:sym typeface="Calibri"/>
              </a:rPr>
              <a:t>What are the features of...?</a:t>
            </a:r>
          </a:p>
          <a:p>
            <a:pPr lvl="1" fontAlgn="base"/>
            <a:r>
              <a:rPr lang="en-US" sz="1200" b="0" i="0" u="none" strike="noStrike" kern="1200" cap="none" dirty="0">
                <a:solidFill>
                  <a:schemeClr val="dk1"/>
                </a:solidFill>
                <a:effectLst/>
                <a:latin typeface="Calibri"/>
                <a:ea typeface="Calibri"/>
                <a:cs typeface="Calibri"/>
                <a:sym typeface="Calibri"/>
              </a:rPr>
              <a:t>Can you sort these from these?</a:t>
            </a:r>
          </a:p>
          <a:p>
            <a:pPr lvl="1" fontAlgn="base"/>
            <a:r>
              <a:rPr lang="en-US" sz="1200" b="0" i="0" u="none" strike="noStrike" kern="1200" cap="none" dirty="0">
                <a:solidFill>
                  <a:schemeClr val="dk1"/>
                </a:solidFill>
                <a:effectLst/>
                <a:latin typeface="Calibri"/>
                <a:ea typeface="Calibri"/>
                <a:cs typeface="Calibri"/>
                <a:sym typeface="Calibri"/>
              </a:rPr>
              <a:t>How would you prioritize these actions?</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Lessons Learned</a:t>
            </a:r>
            <a:r>
              <a:rPr lang="en-US" sz="1200" b="0" i="0" u="none" strike="noStrike" kern="1200" cap="none" dirty="0">
                <a:solidFill>
                  <a:schemeClr val="dk1"/>
                </a:solidFill>
                <a:effectLst/>
                <a:latin typeface="Calibri"/>
                <a:ea typeface="Calibri"/>
                <a:cs typeface="Calibri"/>
                <a:sym typeface="Calibri"/>
              </a:rPr>
              <a:t>- From analysis, we look for lessons learned to avoid repeating our errors or oversights. </a:t>
            </a:r>
          </a:p>
          <a:p>
            <a:pPr lvl="1" fontAlgn="base"/>
            <a:r>
              <a:rPr lang="en-US" sz="1200" b="0" i="0" u="none" strike="noStrike" kern="1200" cap="none" dirty="0">
                <a:solidFill>
                  <a:schemeClr val="dk1"/>
                </a:solidFill>
                <a:effectLst/>
                <a:latin typeface="Calibri"/>
                <a:ea typeface="Calibri"/>
                <a:cs typeface="Calibri"/>
                <a:sym typeface="Calibri"/>
              </a:rPr>
              <a:t>Have you ever regretted repeating…?</a:t>
            </a:r>
          </a:p>
          <a:p>
            <a:pPr lvl="1" fontAlgn="base"/>
            <a:r>
              <a:rPr lang="en-US" sz="1200" b="0" i="0" u="none" strike="noStrike" kern="1200" cap="none" dirty="0">
                <a:solidFill>
                  <a:schemeClr val="dk1"/>
                </a:solidFill>
                <a:effectLst/>
                <a:latin typeface="Calibri"/>
                <a:ea typeface="Calibri"/>
                <a:cs typeface="Calibri"/>
                <a:sym typeface="Calibri"/>
              </a:rPr>
              <a:t>What is your unforgettable lesson learned…?</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Self-Discovery- </a:t>
            </a:r>
            <a:r>
              <a:rPr lang="en-US" sz="1200" b="0" i="0" u="none" strike="noStrike" kern="1200" cap="none" dirty="0">
                <a:solidFill>
                  <a:schemeClr val="dk1"/>
                </a:solidFill>
                <a:effectLst/>
                <a:latin typeface="Calibri"/>
                <a:ea typeface="Calibri"/>
                <a:cs typeface="Calibri"/>
                <a:sym typeface="Calibri"/>
              </a:rPr>
              <a:t>Students who think forward to discover a desired result will retain that information longer. Questions may be phrased:</a:t>
            </a:r>
          </a:p>
          <a:p>
            <a:pPr lvl="1" fontAlgn="base"/>
            <a:r>
              <a:rPr lang="en-US" sz="1200" b="0" i="0" u="none" strike="noStrike" kern="1200" cap="none" dirty="0">
                <a:solidFill>
                  <a:schemeClr val="dk1"/>
                </a:solidFill>
                <a:effectLst/>
                <a:latin typeface="Calibri"/>
                <a:ea typeface="Calibri"/>
                <a:cs typeface="Calibri"/>
                <a:sym typeface="Calibri"/>
              </a:rPr>
              <a:t>What does this mean for you...?</a:t>
            </a:r>
          </a:p>
          <a:p>
            <a:pPr lvl="1" fontAlgn="base"/>
            <a:r>
              <a:rPr lang="en-US" sz="1200" b="0" i="0" u="none" strike="noStrike" kern="1200" cap="none" dirty="0">
                <a:solidFill>
                  <a:schemeClr val="dk1"/>
                </a:solidFill>
                <a:effectLst/>
                <a:latin typeface="Calibri"/>
                <a:ea typeface="Calibri"/>
                <a:cs typeface="Calibri"/>
                <a:sym typeface="Calibri"/>
              </a:rPr>
              <a:t>What are the implications of...?</a:t>
            </a:r>
          </a:p>
          <a:p>
            <a:pPr lvl="1" fontAlgn="base"/>
            <a:r>
              <a:rPr lang="en-US" sz="1200" b="0" i="0" u="none" strike="noStrike" kern="1200" cap="none" dirty="0">
                <a:solidFill>
                  <a:schemeClr val="dk1"/>
                </a:solidFill>
                <a:effectLst/>
                <a:latin typeface="Calibri"/>
                <a:ea typeface="Calibri"/>
                <a:cs typeface="Calibri"/>
                <a:sym typeface="Calibri"/>
              </a:rPr>
              <a:t>What do you think will happen if...?</a:t>
            </a:r>
          </a:p>
          <a:p>
            <a:pPr lvl="1" fontAlgn="base"/>
            <a:r>
              <a:rPr lang="en-US" sz="1200" b="0" i="0" u="none" strike="noStrike" kern="1200" cap="none" dirty="0">
                <a:solidFill>
                  <a:schemeClr val="dk1"/>
                </a:solidFill>
                <a:effectLst/>
                <a:latin typeface="Calibri"/>
                <a:ea typeface="Calibri"/>
                <a:cs typeface="Calibri"/>
                <a:sym typeface="Calibri"/>
              </a:rPr>
              <a:t>Can you tell me about a time you could have used...?</a:t>
            </a:r>
          </a:p>
          <a:p>
            <a:pPr fontAlgn="base"/>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0491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261938"/>
            <a:ext cx="4219575" cy="3163887"/>
          </a:xfrm>
        </p:spPr>
      </p:sp>
      <p:sp>
        <p:nvSpPr>
          <p:cNvPr id="3" name="Notes Placeholder 2"/>
          <p:cNvSpPr>
            <a:spLocks noGrp="1"/>
          </p:cNvSpPr>
          <p:nvPr>
            <p:ph type="body" idx="1"/>
          </p:nvPr>
        </p:nvSpPr>
        <p:spPr>
          <a:xfrm>
            <a:off x="474562" y="3750197"/>
            <a:ext cx="6296628" cy="4910647"/>
          </a:xfrm>
        </p:spPr>
        <p:txBody>
          <a:bodyPr/>
          <a:lstStyle/>
          <a:p>
            <a:pPr fontAlgn="base"/>
            <a:r>
              <a:rPr lang="en-US" sz="1200" b="1" i="0" u="none" strike="noStrike" kern="1200" cap="none" dirty="0">
                <a:solidFill>
                  <a:schemeClr val="dk1"/>
                </a:solidFill>
                <a:effectLst/>
                <a:latin typeface="Calibri"/>
                <a:ea typeface="Calibri"/>
                <a:cs typeface="Calibri"/>
                <a:sym typeface="Calibri"/>
              </a:rPr>
              <a:t>Three Step Model</a:t>
            </a:r>
            <a:endParaRPr lang="en-US" sz="1200" b="0" i="0" u="none" strike="noStrike" kern="1200" cap="none" dirty="0">
              <a:solidFill>
                <a:schemeClr val="dk1"/>
              </a:solidFill>
              <a:effectLst/>
              <a:latin typeface="Calibri"/>
              <a:ea typeface="Calibri"/>
              <a:cs typeface="Calibri"/>
              <a:sym typeface="Calibri"/>
            </a:endParaRP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1. Ensure that the instructor understands the question</a:t>
            </a:r>
            <a:endParaRPr lang="en-US" sz="12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Repeat the question ("Is that what you were asking?")</a:t>
            </a:r>
          </a:p>
          <a:p>
            <a:pPr lvl="1" fontAlgn="base"/>
            <a:r>
              <a:rPr lang="en-US" sz="1200" b="0" i="0" u="none" strike="noStrike" kern="1200" cap="none" dirty="0">
                <a:solidFill>
                  <a:schemeClr val="dk1"/>
                </a:solidFill>
                <a:effectLst/>
                <a:latin typeface="Calibri"/>
                <a:ea typeface="Calibri"/>
                <a:cs typeface="Calibri"/>
                <a:sym typeface="Calibri"/>
              </a:rPr>
              <a:t>Look directly at the person who asked the question to affirm understanding the question</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2. Respond to the question</a:t>
            </a:r>
            <a:endParaRPr lang="en-US" sz="12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Be as direct and succinct as possible</a:t>
            </a:r>
          </a:p>
          <a:p>
            <a:pPr lvl="1" fontAlgn="base"/>
            <a:r>
              <a:rPr lang="en-US" sz="1200" b="0" i="0" u="none" strike="noStrike" kern="1200" cap="none" dirty="0">
                <a:solidFill>
                  <a:schemeClr val="dk1"/>
                </a:solidFill>
                <a:effectLst/>
                <a:latin typeface="Calibri"/>
                <a:ea typeface="Calibri"/>
                <a:cs typeface="Calibri"/>
                <a:sym typeface="Calibri"/>
              </a:rPr>
              <a:t>Look at the entire class, not only the person who asked the question. (Someone else might want to ask that question but did not have the fortitude to do so.)</a:t>
            </a:r>
          </a:p>
          <a:p>
            <a:pPr fontAlgn="base"/>
            <a:r>
              <a:rPr lang="en-US" sz="1200" b="0" i="0" u="none" strike="noStrike" kern="1200" cap="none" dirty="0">
                <a:solidFill>
                  <a:schemeClr val="dk1"/>
                </a:solidFill>
                <a:effectLst/>
                <a:latin typeface="Calibri"/>
                <a:ea typeface="Calibri"/>
                <a:cs typeface="Calibri"/>
                <a:sym typeface="Calibri"/>
              </a:rPr>
              <a:t> </a:t>
            </a:r>
          </a:p>
          <a:p>
            <a:pPr lvl="0" fontAlgn="base"/>
            <a:r>
              <a:rPr lang="en-US" sz="1200" b="1" i="0" u="none" strike="noStrike" kern="1200" cap="none" dirty="0">
                <a:solidFill>
                  <a:schemeClr val="dk1"/>
                </a:solidFill>
                <a:effectLst/>
                <a:latin typeface="Calibri"/>
                <a:ea typeface="Calibri"/>
                <a:cs typeface="Calibri"/>
                <a:sym typeface="Calibri"/>
              </a:rPr>
              <a:t>3. Check to be sure the question was answered</a:t>
            </a:r>
            <a:endParaRPr lang="en-US" sz="12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Say, "Did that answer your question?"</a:t>
            </a:r>
          </a:p>
          <a:p>
            <a:pPr lvl="1" fontAlgn="base"/>
            <a:r>
              <a:rPr lang="en-US" sz="1200" b="0" i="0" u="none" strike="noStrike" kern="1200" cap="none" dirty="0">
                <a:solidFill>
                  <a:schemeClr val="dk1"/>
                </a:solidFill>
                <a:effectLst/>
                <a:latin typeface="Calibri"/>
                <a:ea typeface="Calibri"/>
                <a:cs typeface="Calibri"/>
                <a:sym typeface="Calibri"/>
              </a:rPr>
              <a:t>Look directly at the person who asked the question and affirm their question was answered</a:t>
            </a:r>
          </a:p>
          <a:p>
            <a:pPr lvl="1" fontAlgn="base"/>
            <a:r>
              <a:rPr lang="en-US" sz="1200" b="0" i="0" u="none" strike="noStrike" kern="1200" cap="none" dirty="0">
                <a:solidFill>
                  <a:schemeClr val="dk1"/>
                </a:solidFill>
                <a:effectLst/>
                <a:latin typeface="Calibri"/>
                <a:ea typeface="Calibri"/>
                <a:cs typeface="Calibri"/>
                <a:sym typeface="Calibri"/>
              </a:rPr>
              <a:t>Ask if there are any other questions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0215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3075" y="331788"/>
            <a:ext cx="3927475" cy="2946400"/>
          </a:xfrm>
        </p:spPr>
      </p:sp>
      <p:sp>
        <p:nvSpPr>
          <p:cNvPr id="3" name="Notes Placeholder 2"/>
          <p:cNvSpPr>
            <a:spLocks noGrp="1"/>
          </p:cNvSpPr>
          <p:nvPr>
            <p:ph type="body" idx="1"/>
          </p:nvPr>
        </p:nvSpPr>
        <p:spPr>
          <a:xfrm>
            <a:off x="474562" y="3669175"/>
            <a:ext cx="6296628" cy="4991669"/>
          </a:xfrm>
        </p:spPr>
        <p:txBody>
          <a:bodyPr/>
          <a:lstStyle/>
          <a:p>
            <a:pPr fontAlgn="base"/>
            <a:r>
              <a:rPr lang="en-US" sz="1200" b="1" i="0" u="none" strike="noStrike" kern="1200" cap="none" dirty="0">
                <a:solidFill>
                  <a:schemeClr val="dk1"/>
                </a:solidFill>
                <a:effectLst/>
                <a:latin typeface="Calibri"/>
                <a:ea typeface="Calibri"/>
                <a:cs typeface="Calibri"/>
                <a:sym typeface="Calibri"/>
              </a:rPr>
              <a:t>Restructuring Questions</a:t>
            </a:r>
            <a:endParaRPr lang="en-US" sz="11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When a student answers a question incorrectly, it is important not to embarrass or demean them. Several options are available to instructors when this situation arises:</a:t>
            </a:r>
            <a:endParaRPr lang="en-US" sz="1100" b="0" i="0" u="none" strike="noStrike" kern="1200" cap="none" dirty="0">
              <a:solidFill>
                <a:schemeClr val="dk1"/>
              </a:solidFill>
              <a:effectLst/>
              <a:latin typeface="Calibri"/>
              <a:ea typeface="Calibri"/>
              <a:cs typeface="Calibri"/>
              <a:sym typeface="Calibri"/>
            </a:endParaRPr>
          </a:p>
          <a:p>
            <a:pPr lvl="0" fontAlgn="base"/>
            <a:endParaRPr lang="en-US" sz="1200" b="1"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Student did not hear the question </a:t>
            </a:r>
            <a:endParaRPr lang="en-US" sz="11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Simply repeat the question</a:t>
            </a:r>
            <a:endParaRPr lang="en-US" sz="1100" b="0" i="0" u="none" strike="noStrike" kern="1200" cap="none" dirty="0">
              <a:solidFill>
                <a:schemeClr val="dk1"/>
              </a:solidFill>
              <a:effectLst/>
              <a:latin typeface="Calibri"/>
              <a:ea typeface="Calibri"/>
              <a:cs typeface="Calibri"/>
              <a:sym typeface="Calibri"/>
            </a:endParaRPr>
          </a:p>
          <a:p>
            <a:pPr lvl="0" fontAlgn="base"/>
            <a:endParaRPr lang="en-US" sz="1200" b="1"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Student did not understand the question </a:t>
            </a:r>
            <a:endParaRPr lang="en-US" sz="11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Rephrase or restructure the question using a different approach</a:t>
            </a:r>
            <a:endParaRPr lang="en-US" sz="1100" b="0" i="0" u="none" strike="noStrike" kern="1200" cap="none" dirty="0">
              <a:solidFill>
                <a:schemeClr val="dk1"/>
              </a:solidFill>
              <a:effectLst/>
              <a:latin typeface="Calibri"/>
              <a:ea typeface="Calibri"/>
              <a:cs typeface="Calibri"/>
              <a:sym typeface="Calibri"/>
            </a:endParaRPr>
          </a:p>
          <a:p>
            <a:pPr lvl="0" fontAlgn="base"/>
            <a:endParaRPr lang="en-US" sz="1200" b="1" i="0" u="none" strike="noStrike" kern="1200" cap="none" dirty="0">
              <a:solidFill>
                <a:schemeClr val="dk1"/>
              </a:solidFill>
              <a:effectLst/>
              <a:latin typeface="Calibri"/>
              <a:ea typeface="Calibri"/>
              <a:cs typeface="Calibri"/>
              <a:sym typeface="Calibri"/>
            </a:endParaRPr>
          </a:p>
          <a:p>
            <a:pPr lvl="0" fontAlgn="base"/>
            <a:r>
              <a:rPr lang="en-US" sz="1200" b="1" i="0" u="none" strike="noStrike" kern="1200" cap="none" dirty="0">
                <a:solidFill>
                  <a:schemeClr val="dk1"/>
                </a:solidFill>
                <a:effectLst/>
                <a:latin typeface="Calibri"/>
                <a:ea typeface="Calibri"/>
                <a:cs typeface="Calibri"/>
                <a:sym typeface="Calibri"/>
              </a:rPr>
              <a:t>Student doesn't know the answer</a:t>
            </a:r>
            <a:endParaRPr lang="en-US" sz="11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Rephrase the question</a:t>
            </a:r>
            <a:endParaRPr lang="en-US" sz="11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Use a less leading or complex question</a:t>
            </a:r>
            <a:endParaRPr lang="en-US" sz="1100" b="0" i="0" u="none" strike="noStrike" kern="1200" cap="none" dirty="0">
              <a:solidFill>
                <a:schemeClr val="dk1"/>
              </a:solidFill>
              <a:effectLst/>
              <a:latin typeface="Calibri"/>
              <a:ea typeface="Calibri"/>
              <a:cs typeface="Calibri"/>
              <a:sym typeface="Calibri"/>
            </a:endParaRPr>
          </a:p>
          <a:p>
            <a:pPr lvl="1" fontAlgn="base"/>
            <a:r>
              <a:rPr lang="en-US" sz="1200" b="0" i="0" u="none" strike="noStrike" kern="1200" cap="none" dirty="0">
                <a:solidFill>
                  <a:schemeClr val="dk1"/>
                </a:solidFill>
                <a:effectLst/>
                <a:latin typeface="Calibri"/>
                <a:ea typeface="Calibri"/>
                <a:cs typeface="Calibri"/>
                <a:sym typeface="Calibri"/>
              </a:rPr>
              <a:t>Redirect the question to another student.</a:t>
            </a:r>
          </a:p>
          <a:p>
            <a:pPr lvl="0" fontAlgn="base"/>
            <a:endParaRPr lang="en-US" b="1" dirty="0"/>
          </a:p>
          <a:p>
            <a:r>
              <a:rPr lang="en-US" b="1" dirty="0"/>
              <a:t>DO NOT EMBARRASS A STUDENT</a:t>
            </a:r>
            <a:r>
              <a:rPr lang="en-US" dirty="0"/>
              <a:t>.  Repeat the question.  Rephrase the question.  Redirect the question to another student or rephrase in a less complex manner.</a:t>
            </a:r>
          </a:p>
          <a:p>
            <a:pPr lvl="1" fontAlgn="base"/>
            <a:endParaRPr lang="en-US" sz="11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5607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67828"/>
            <a:ext cx="6296628" cy="4193016"/>
          </a:xfrm>
        </p:spPr>
        <p:txBody>
          <a:bodyPr/>
          <a:lstStyle/>
          <a:p>
            <a:r>
              <a:rPr lang="en-US" dirty="0">
                <a:latin typeface="Calibri" panose="020F0502020204030204" pitchFamily="34" charset="0"/>
                <a:cs typeface="Calibri" panose="020F0502020204030204" pitchFamily="34" charset="0"/>
              </a:rPr>
              <a:t>Effective communication is the pathway to good instruction</a:t>
            </a:r>
          </a:p>
          <a:p>
            <a:r>
              <a:rPr lang="en-US" dirty="0">
                <a:latin typeface="Calibri" panose="020F0502020204030204" pitchFamily="34" charset="0"/>
                <a:cs typeface="Calibri" panose="020F0502020204030204" pitchFamily="34" charset="0"/>
              </a:rPr>
              <a:t>Active listening, open-ended questions, and responding to questions will increase </a:t>
            </a:r>
            <a:r>
              <a:rPr lang="en-US" u="sng" dirty="0">
                <a:latin typeface="Calibri" panose="020F0502020204030204" pitchFamily="34" charset="0"/>
                <a:cs typeface="Calibri" panose="020F0502020204030204" pitchFamily="34" charset="0"/>
              </a:rPr>
              <a:t>your</a:t>
            </a:r>
            <a:r>
              <a:rPr lang="en-US" dirty="0">
                <a:latin typeface="Calibri" panose="020F0502020204030204" pitchFamily="34" charset="0"/>
                <a:cs typeface="Calibri" panose="020F0502020204030204" pitchFamily="34" charset="0"/>
              </a:rPr>
              <a:t>:</a:t>
            </a:r>
          </a:p>
          <a:p>
            <a:pPr lvl="1"/>
            <a:r>
              <a:rPr lang="en-US" b="0" dirty="0">
                <a:latin typeface="Calibri" panose="020F0502020204030204" pitchFamily="34" charset="0"/>
                <a:cs typeface="Calibri" panose="020F0502020204030204" pitchFamily="34" charset="0"/>
              </a:rPr>
              <a:t>Credibility as a subject matter expert</a:t>
            </a:r>
          </a:p>
          <a:p>
            <a:pPr lvl="1"/>
            <a:r>
              <a:rPr lang="en-US" b="0" dirty="0">
                <a:latin typeface="Calibri" panose="020F0502020204030204" pitchFamily="34" charset="0"/>
                <a:cs typeface="Calibri" panose="020F0502020204030204" pitchFamily="34" charset="0"/>
              </a:rPr>
              <a:t>Effectiveness as an instructor</a:t>
            </a:r>
          </a:p>
          <a:p>
            <a:pPr lvl="1"/>
            <a:r>
              <a:rPr lang="en-US" b="0" dirty="0">
                <a:latin typeface="Calibri" panose="020F0502020204030204" pitchFamily="34" charset="0"/>
                <a:cs typeface="Calibri" panose="020F0502020204030204" pitchFamily="34" charset="0"/>
              </a:rPr>
              <a:t>Self-efficacy</a:t>
            </a:r>
          </a:p>
          <a:p>
            <a:pPr marL="457200" lvl="1" indent="0">
              <a:buNone/>
            </a:pPr>
            <a:r>
              <a:rPr lang="en-US" b="0" i="1" dirty="0">
                <a:latin typeface="Calibri" panose="020F0502020204030204" pitchFamily="34" charset="0"/>
                <a:cs typeface="Calibri" panose="020F0502020204030204" pitchFamily="34" charset="0"/>
              </a:rPr>
              <a:t>your confidence in your competence</a:t>
            </a:r>
          </a:p>
          <a:p>
            <a:endParaRPr lang="en-US" sz="1000"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9516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572000"/>
            <a:ext cx="6296628" cy="4088844"/>
          </a:xfrm>
        </p:spPr>
        <p:txBody>
          <a:bodyPr/>
          <a:lstStyle/>
          <a:p>
            <a:r>
              <a:rPr lang="en-US" dirty="0"/>
              <a:t>As instructors we are often going to encounter difficult situations. This unit will cover how to improve instructional effectiveness and overcoming</a:t>
            </a:r>
            <a:r>
              <a:rPr lang="en-US" baseline="0" dirty="0"/>
              <a:t> challenges to effective instruction</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3083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75230"/>
            <a:ext cx="6296628" cy="4285614"/>
          </a:xfrm>
        </p:spPr>
        <p:txBody>
          <a:bodyPr/>
          <a:lstStyle/>
          <a:p>
            <a:pPr fontAlgn="base"/>
            <a:r>
              <a:rPr lang="en-US" sz="1200" b="1" i="0" u="none" strike="noStrike" kern="1200" cap="none" dirty="0">
                <a:solidFill>
                  <a:schemeClr val="dk1"/>
                </a:solidFill>
                <a:effectLst/>
                <a:latin typeface="Calibri"/>
                <a:ea typeface="Calibri"/>
                <a:cs typeface="Calibri"/>
                <a:sym typeface="Calibri"/>
              </a:rPr>
              <a:t>Strategy List to Improve Instructional Effectiveness</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Never ask learners to do things with which they are uncomfortable or that will make them look foolish in front of the rest of the group.</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Match the comfort level of the instruction to what they will be doing in the "real world".</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Provide opportunities and encouragement for learners to stretch their skills and grow.</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Demonstrate emotions such as concern, understanding, or empathy when appropriate.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Demonstrate willingness to change the program to suit the audience's needs.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Add humor to lighten the mood — but only if the instructor has had the opportunity to test out the humor with several co-instructors to make sure the humor is in good taste.</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88209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537276"/>
            <a:ext cx="6296628" cy="4123568"/>
          </a:xfrm>
        </p:spPr>
        <p:txBody>
          <a:bodyPr/>
          <a:lstStyle/>
          <a:p>
            <a:pPr fontAlgn="base"/>
            <a:r>
              <a:rPr lang="en-US" sz="1200" b="1" i="0" u="none" strike="noStrike" kern="1200" cap="none" dirty="0">
                <a:solidFill>
                  <a:schemeClr val="dk1"/>
                </a:solidFill>
                <a:effectLst/>
                <a:latin typeface="Calibri"/>
                <a:ea typeface="Calibri"/>
                <a:cs typeface="Calibri"/>
                <a:sym typeface="Calibri"/>
              </a:rPr>
              <a:t>Assessing Learners</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Create opportunities for learner success to build confidence and future skill application</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Evaluate learner success formally and informally throughout the instruction. Listen, ask questions, and observe to identify whether learners understand</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Monitor groups to assess the involvement of everyone in the group.</a:t>
            </a: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3148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52081"/>
            <a:ext cx="6296628" cy="4308763"/>
          </a:xfrm>
        </p:spPr>
        <p:txBody>
          <a:bodyPr/>
          <a:lstStyle/>
          <a:p>
            <a:pPr fontAlgn="base"/>
            <a:r>
              <a:rPr lang="en-US" sz="1200" b="1" i="0" u="none" strike="noStrike" kern="1200" cap="none" dirty="0">
                <a:solidFill>
                  <a:schemeClr val="dk1"/>
                </a:solidFill>
                <a:effectLst/>
                <a:latin typeface="Calibri"/>
                <a:ea typeface="Calibri"/>
                <a:cs typeface="Calibri"/>
                <a:sym typeface="Calibri"/>
              </a:rPr>
              <a:t>Manage Time</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Manage the time to stick to the agenda</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Start on time; stay on time; end on time.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Welcome latecomers into the classroom without allowing them to disturb the rest of the class. Help them catch up over break.</a:t>
            </a:r>
          </a:p>
          <a:p>
            <a:pPr marL="171450" lvl="0" indent="-171450" fontAlgn="base">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Schedule breaks about every fifty minutes </a:t>
            </a:r>
            <a:r>
              <a:rPr lang="en-US" sz="1200" b="0" i="0" u="none" strike="noStrike" kern="1200" cap="none" dirty="0">
                <a:solidFill>
                  <a:schemeClr val="dk1"/>
                </a:solidFill>
                <a:effectLst/>
                <a:latin typeface="Calibri"/>
                <a:ea typeface="Calibri"/>
                <a:cs typeface="Calibri"/>
                <a:sym typeface="Calibri"/>
              </a:rPr>
              <a:t>and stick to the designated duration times. Start class on time, even if some people are missing, to send them the message that they should arrive on time.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Adjust the pacing of lesson delivery to accommodate learning. Be prepared to add or eliminate material based on the needs of the group.</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Keep a watch or clock in an inconspicuous place nearby to monitor the time. The instructor can also appoint a co-instructor to be the timekeeper to keep the lesson on track. Add time buffers into the instructional material to allow maximum flexibility.</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09030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98380"/>
            <a:ext cx="6296628" cy="4262464"/>
          </a:xfrm>
        </p:spPr>
        <p:txBody>
          <a:bodyPr/>
          <a:lstStyle/>
          <a:p>
            <a:pPr fontAlgn="base"/>
            <a:r>
              <a:rPr lang="en-US" sz="1200" b="1" i="0" u="none" strike="noStrike" kern="1200" cap="none" dirty="0">
                <a:solidFill>
                  <a:schemeClr val="dk1"/>
                </a:solidFill>
                <a:effectLst/>
                <a:latin typeface="Calibri"/>
                <a:ea typeface="Calibri"/>
                <a:cs typeface="Calibri"/>
                <a:sym typeface="Calibri"/>
              </a:rPr>
              <a:t>Working in Learning Groups</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Monitor the stages of group development and help students move through them (forming, storming, norming, performing, adjourning).</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Conduct a de-briefing with groups to reinforce learning and to encourage application of the learning to the "real world".</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Plan activities and encourage functional interaction among groups so that they can build trust with one another.</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Walk around the room and sit in with each group to monitor performance. Help them overcome dysfunctional behaviors by pointing them out and facilitating their resolution.</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Provide ground rules before students start working in groups together.</a:t>
            </a:r>
          </a:p>
          <a:p>
            <a:pPr fontAlgn="base"/>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242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98380"/>
            <a:ext cx="6296628" cy="4262464"/>
          </a:xfrm>
        </p:spPr>
        <p:txBody>
          <a:bodyPr/>
          <a:lstStyle/>
          <a:p>
            <a:pPr fontAlgn="base"/>
            <a:r>
              <a:rPr lang="en-US" sz="1200" b="1" i="0" u="none" strike="noStrike" kern="1200" cap="none" dirty="0">
                <a:solidFill>
                  <a:schemeClr val="dk1"/>
                </a:solidFill>
                <a:effectLst/>
                <a:latin typeface="Calibri"/>
                <a:ea typeface="Calibri"/>
                <a:cs typeface="Calibri"/>
                <a:sym typeface="Calibri"/>
              </a:rPr>
              <a:t>Dealing with Difficult Learners</a:t>
            </a:r>
          </a:p>
          <a:p>
            <a:pPr fontAlgn="base"/>
            <a:endParaRPr lang="en-US" sz="11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Remember that prevention is one of the best cures, so explicitly state expectations for student conduct at the beginning of the program.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Intervene when behavior problems occur.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Match the severity of intervention with the severity of the behavior.</a:t>
            </a:r>
            <a:endParaRPr lang="en-US" sz="11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076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1938" y="504825"/>
            <a:ext cx="3757612" cy="2817813"/>
          </a:xfrm>
        </p:spPr>
      </p:sp>
      <p:sp>
        <p:nvSpPr>
          <p:cNvPr id="3" name="Notes Placeholder 2"/>
          <p:cNvSpPr>
            <a:spLocks noGrp="1"/>
          </p:cNvSpPr>
          <p:nvPr>
            <p:ph type="body" idx="1"/>
          </p:nvPr>
        </p:nvSpPr>
        <p:spPr>
          <a:xfrm>
            <a:off x="474562" y="3599727"/>
            <a:ext cx="6134582" cy="5061117"/>
          </a:xfrm>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0531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28932"/>
            <a:ext cx="6296628" cy="4331912"/>
          </a:xfrm>
        </p:spPr>
        <p:txBody>
          <a:bodyPr/>
          <a:lstStyle/>
          <a:p>
            <a:pPr fontAlgn="base"/>
            <a:r>
              <a:rPr lang="en-US" sz="1200" b="1" i="0" u="none" strike="noStrike" kern="1200" cap="none" dirty="0">
                <a:solidFill>
                  <a:schemeClr val="dk1"/>
                </a:solidFill>
                <a:effectLst/>
                <a:latin typeface="Calibri"/>
                <a:ea typeface="Calibri"/>
                <a:cs typeface="Calibri"/>
                <a:sym typeface="Calibri"/>
              </a:rPr>
              <a:t>Talkers</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Stand close to them.</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Ask them questions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Acknowledge their chatter by asking them if they have any questions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Shift to activity that separates the talkers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Approach them during break if the behavior continues and ask them to refrain from talking during class because it is distracting to the other students.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8524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09954"/>
            <a:ext cx="6296628" cy="4250890"/>
          </a:xfrm>
        </p:spPr>
        <p:txBody>
          <a:bodyPr/>
          <a:lstStyle/>
          <a:p>
            <a:pPr fontAlgn="base"/>
            <a:r>
              <a:rPr lang="en-US" sz="1200" b="1" i="0" u="none" strike="noStrike" kern="1200" cap="none" dirty="0">
                <a:solidFill>
                  <a:schemeClr val="dk1"/>
                </a:solidFill>
                <a:effectLst/>
                <a:latin typeface="Calibri"/>
                <a:ea typeface="Calibri"/>
                <a:cs typeface="Calibri"/>
                <a:sym typeface="Calibri"/>
              </a:rPr>
              <a:t>Too Many Questions</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End a question and answer by stating, "Let's take one more question and move on."</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 the Parking Lot/Anchorage technique (ongoing list of questions to be answered later).</a:t>
            </a:r>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3901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75230"/>
            <a:ext cx="6296628" cy="4285614"/>
          </a:xfrm>
        </p:spPr>
        <p:txBody>
          <a:bodyPr/>
          <a:lstStyle/>
          <a:p>
            <a:pPr fontAlgn="base"/>
            <a:r>
              <a:rPr lang="en-US" sz="1200" b="1" i="0" u="none" strike="noStrike" kern="1200" cap="none" dirty="0">
                <a:solidFill>
                  <a:schemeClr val="dk1"/>
                </a:solidFill>
                <a:effectLst/>
                <a:latin typeface="Calibri"/>
                <a:ea typeface="Calibri"/>
                <a:cs typeface="Calibri"/>
                <a:sym typeface="Calibri"/>
              </a:rPr>
              <a:t>Challengers</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Set expectations up front regarding student conduct to prevent problems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Clarify and respond to student challenges regarding why they are there and what they will learn.</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Approach challengers during the break if their behavior continues. Ask them not to disrupt the class and explain that their comments are distracting to other students.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If necessary, ask the challenger to leave.</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00288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56253"/>
            <a:ext cx="6296628" cy="4204591"/>
          </a:xfrm>
        </p:spPr>
        <p:txBody>
          <a:bodyPr/>
          <a:lstStyle/>
          <a:p>
            <a:pPr fontAlgn="base"/>
            <a:r>
              <a:rPr lang="en-US" sz="1200" b="1" i="0" u="none" strike="noStrike" kern="1200" cap="none" dirty="0">
                <a:solidFill>
                  <a:schemeClr val="dk1"/>
                </a:solidFill>
                <a:effectLst/>
                <a:latin typeface="Calibri"/>
                <a:ea typeface="Calibri"/>
                <a:cs typeface="Calibri"/>
                <a:sym typeface="Calibri"/>
              </a:rPr>
              <a:t>Know-It –Alls</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Acknowledge their expertise and ask them to explain concepts or ideas to the group. If appropriate, continue using this person as a resource. Caution: Be sure the information being conveyed is accurate.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Don't allow the know-it-alls to prevent other students from participating. Encourage a balance of participation.  “Let’s hear from someone else.”</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3035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56253"/>
            <a:ext cx="6296628" cy="4204591"/>
          </a:xfrm>
        </p:spPr>
        <p:txBody>
          <a:bodyPr/>
          <a:lstStyle/>
          <a:p>
            <a:pPr fontAlgn="base"/>
            <a:r>
              <a:rPr lang="en-US" sz="1200" b="1" i="0" u="none" strike="noStrike" kern="1200" cap="none" dirty="0">
                <a:solidFill>
                  <a:schemeClr val="dk1"/>
                </a:solidFill>
                <a:effectLst/>
                <a:latin typeface="Calibri"/>
                <a:ea typeface="Calibri"/>
                <a:cs typeface="Calibri"/>
                <a:sym typeface="Calibri"/>
              </a:rPr>
              <a:t>Uninvolved</a:t>
            </a:r>
          </a:p>
          <a:p>
            <a:pPr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Make sure there is an environment where everyone feels comfortable participating.</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Do not feel as though everyone has to verbally participate to learn. Some people learn by listening to the experiences and comments of others </a:t>
            </a:r>
          </a:p>
          <a:p>
            <a:pPr fontAlgn="base"/>
            <a:r>
              <a:rPr lang="en-US" sz="1200" b="0" i="0" u="none" strike="noStrike" kern="1200" cap="none" dirty="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01927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75230"/>
            <a:ext cx="6296628" cy="4285614"/>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79377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21529"/>
            <a:ext cx="6296628" cy="4239315"/>
          </a:xfrm>
        </p:spPr>
        <p:txBody>
          <a:bodyPr/>
          <a:lstStyle/>
          <a:p>
            <a:pPr fontAlgn="base"/>
            <a:r>
              <a:rPr lang="en-US" sz="1200" b="0" i="0" u="none" strike="noStrike" kern="1200" cap="none" dirty="0">
                <a:solidFill>
                  <a:schemeClr val="dk1"/>
                </a:solidFill>
                <a:effectLst/>
                <a:latin typeface="Calibri"/>
                <a:ea typeface="Calibri"/>
                <a:cs typeface="Calibri"/>
                <a:sym typeface="Calibri"/>
              </a:rPr>
              <a:t>Many people face physical challenges that leave them with permanent special needs. When our courses are open to the general public, people with special learning needs may require </a:t>
            </a:r>
            <a:r>
              <a:rPr lang="en-US" sz="1200" b="0" i="0" u="sng" strike="noStrike" kern="1200" cap="none" dirty="0">
                <a:solidFill>
                  <a:schemeClr val="dk1"/>
                </a:solidFill>
                <a:effectLst/>
                <a:latin typeface="Calibri"/>
                <a:ea typeface="Calibri"/>
                <a:cs typeface="Calibri"/>
                <a:sym typeface="Calibri"/>
              </a:rPr>
              <a:t>reasonable</a:t>
            </a:r>
            <a:r>
              <a:rPr lang="en-US" sz="1200" b="0" i="0" u="none" strike="noStrike" kern="1200" cap="none" dirty="0">
                <a:solidFill>
                  <a:schemeClr val="dk1"/>
                </a:solidFill>
                <a:effectLst/>
                <a:latin typeface="Calibri"/>
                <a:ea typeface="Calibri"/>
                <a:cs typeface="Calibri"/>
                <a:sym typeface="Calibri"/>
              </a:rPr>
              <a:t> accommodations. There may be students in the courses that face various types of physical challenges.</a:t>
            </a:r>
          </a:p>
          <a:p>
            <a:pPr fontAlgn="base"/>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Students with special needs include those with challenges that affect their ability to attend and participate in a course .</a:t>
            </a:r>
          </a:p>
          <a:p>
            <a:pPr fontAlgn="base"/>
            <a:endParaRPr lang="en-US" sz="12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The </a:t>
            </a:r>
            <a:r>
              <a:rPr lang="en-US" sz="1200" b="0" i="1" u="none" strike="noStrike" kern="1200" cap="none" dirty="0">
                <a:solidFill>
                  <a:schemeClr val="dk1"/>
                </a:solidFill>
                <a:effectLst/>
                <a:latin typeface="Calibri"/>
                <a:ea typeface="Calibri"/>
                <a:cs typeface="Calibri"/>
                <a:sym typeface="Calibri"/>
              </a:rPr>
              <a:t>Americans with Disabilities Act of 1990, As Amended by the ADA Amendments Act of 2008 </a:t>
            </a:r>
            <a:r>
              <a:rPr lang="en-US" sz="1200" b="0" i="0" u="none" strike="noStrike" kern="1200" cap="none" dirty="0">
                <a:solidFill>
                  <a:schemeClr val="dk1"/>
                </a:solidFill>
                <a:effectLst/>
                <a:latin typeface="Calibri"/>
                <a:ea typeface="Calibri"/>
                <a:cs typeface="Calibri"/>
                <a:sym typeface="Calibri"/>
              </a:rPr>
              <a:t>(ADA) specifies certain requirements for public events, including Coast Guard Auxiliary courses. It mandates, for example, full access to public facilities. In addition, accommodations for students with special needs must be made in class and when administering examinations. </a:t>
            </a:r>
          </a:p>
          <a:p>
            <a:pPr fontAlgn="base"/>
            <a:endParaRPr lang="en-US" sz="12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Due to the presentation of online classes at this </a:t>
            </a:r>
            <a:r>
              <a:rPr lang="en-US" sz="1200" b="0" i="0" u="none" strike="noStrike" kern="1200" cap="none" dirty="0" smtClean="0">
                <a:solidFill>
                  <a:schemeClr val="dk1"/>
                </a:solidFill>
                <a:effectLst/>
                <a:latin typeface="Calibri"/>
                <a:ea typeface="Calibri"/>
                <a:cs typeface="Calibri"/>
                <a:sym typeface="Calibri"/>
              </a:rPr>
              <a:t>time, </a:t>
            </a:r>
            <a:r>
              <a:rPr lang="en-US" sz="1200" b="0" i="0" u="none" strike="noStrike" kern="1200" cap="none" dirty="0">
                <a:solidFill>
                  <a:schemeClr val="dk1"/>
                </a:solidFill>
                <a:effectLst/>
                <a:latin typeface="Calibri"/>
                <a:ea typeface="Calibri"/>
                <a:cs typeface="Calibri"/>
                <a:sym typeface="Calibri"/>
              </a:rPr>
              <a:t>many of the accommodations presented in this unit will be addressed by the student.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14883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86805"/>
            <a:ext cx="6296628" cy="4274039"/>
          </a:xfrm>
        </p:spPr>
        <p:txBody>
          <a:bodyPr/>
          <a:lstStyle/>
          <a:p>
            <a:pPr fontAlgn="base"/>
            <a:r>
              <a:rPr lang="en-US" sz="1200" b="1" i="0" u="none" strike="noStrike" kern="1200" cap="none" dirty="0">
                <a:solidFill>
                  <a:schemeClr val="dk1"/>
                </a:solidFill>
                <a:effectLst/>
                <a:latin typeface="Calibri"/>
                <a:ea typeface="Calibri"/>
                <a:cs typeface="Calibri"/>
                <a:sym typeface="Calibri"/>
              </a:rPr>
              <a:t>Pre-Planning</a:t>
            </a:r>
          </a:p>
          <a:p>
            <a:pPr fontAlgn="base"/>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When planning an educational experience, physical access to the site is one of the first, but not the only, consideration that must be taken into account.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 people are unable to climb stairs, walk even short distances, sit in the chairs provided, or be in a wheelchair.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As for the classroom, some people have hearing problems, while others face visual challenges such as difficulty in seeing or color blindness.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Every instructor needs to anticipate and provide reasonable ways to deal with these possibilities.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4577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75230"/>
            <a:ext cx="6296628" cy="4285614"/>
          </a:xfrm>
        </p:spPr>
        <p:txBody>
          <a:bodyPr/>
          <a:lstStyle/>
          <a:p>
            <a:pPr fontAlgn="base"/>
            <a:r>
              <a:rPr lang="en-US" sz="1200" b="1" i="0" u="none" strike="noStrike" kern="1200" cap="none" dirty="0">
                <a:solidFill>
                  <a:schemeClr val="dk1"/>
                </a:solidFill>
                <a:effectLst/>
                <a:latin typeface="Calibri"/>
                <a:ea typeface="Calibri"/>
                <a:cs typeface="Calibri"/>
                <a:sym typeface="Calibri"/>
              </a:rPr>
              <a:t>Pre-Planning</a:t>
            </a:r>
          </a:p>
          <a:p>
            <a:pPr fontAlgn="base"/>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American with Disabilities Act (ADA) stipulates that classes </a:t>
            </a:r>
            <a:r>
              <a:rPr lang="en-US" sz="1200" b="1" i="0" u="sng" strike="noStrike" kern="1200" cap="none" dirty="0">
                <a:solidFill>
                  <a:schemeClr val="dk1"/>
                </a:solidFill>
                <a:effectLst/>
                <a:latin typeface="Calibri"/>
                <a:ea typeface="Calibri"/>
                <a:cs typeface="Calibri"/>
                <a:sym typeface="Calibri"/>
              </a:rPr>
              <a:t>must</a:t>
            </a:r>
            <a:r>
              <a:rPr lang="en-US" sz="1200" b="0" i="0" u="none" strike="noStrike" kern="1200" cap="none" dirty="0">
                <a:solidFill>
                  <a:schemeClr val="dk1"/>
                </a:solidFill>
                <a:effectLst/>
                <a:latin typeface="Calibri"/>
                <a:ea typeface="Calibri"/>
                <a:cs typeface="Calibri"/>
                <a:sym typeface="Calibri"/>
              </a:rPr>
              <a:t> be held in handicapped-accessible buildings.</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This involves more than physical access to the classroom. The building must also have handicapped accessible restrooms, and the instructor needs to know where they are located.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There may be students who need these types of facilities and it is important to make reasonable accommodations.</a:t>
            </a:r>
          </a:p>
          <a:p>
            <a:pPr marL="0" indent="0" fontAlgn="base">
              <a:buFont typeface="Arial" panose="020B0604020202020204" pitchFamily="34" charset="0"/>
              <a:buNone/>
            </a:pPr>
            <a:r>
              <a:rPr lang="en-US" sz="1200" b="0" i="0" u="none" strike="noStrike" kern="1200" cap="none" dirty="0">
                <a:solidFill>
                  <a:schemeClr val="dk1"/>
                </a:solidFill>
                <a:effectLst/>
                <a:latin typeface="Calibri"/>
                <a:ea typeface="Calibri"/>
                <a:cs typeface="Calibri"/>
                <a:sym typeface="Calibri"/>
              </a:rPr>
              <a:t>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But physical accessibility is not the only bar­rier to learning. Some students face different challenges that need to be considered. For example, students with visual limitations may encounter problems reading PowerPoint® presentations, handouts, charts, graphs, and even the student guides may also present problems.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Students with auditory limitations may have difficulty understanding video clips that don't include captions. The instructor should ensure that all materials used in the classroom are accessible to all students.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 students may have difficulty sitting in the seats provided. Many older people, while not disabled, have some type of mobility problem.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43349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86805"/>
            <a:ext cx="6296628" cy="4274039"/>
          </a:xfrm>
        </p:spPr>
        <p:txBody>
          <a:bodyPr/>
          <a:lstStyle/>
          <a:p>
            <a:pPr fontAlgn="base"/>
            <a:r>
              <a:rPr lang="en-US" sz="1200" b="1" i="0" u="none" strike="noStrike" kern="1200" cap="none" dirty="0">
                <a:solidFill>
                  <a:schemeClr val="dk1"/>
                </a:solidFill>
                <a:effectLst/>
                <a:latin typeface="Calibri"/>
                <a:ea typeface="Calibri"/>
                <a:cs typeface="Calibri"/>
                <a:sym typeface="Calibri"/>
              </a:rPr>
              <a:t>Pre-Planning</a:t>
            </a:r>
          </a:p>
          <a:p>
            <a:pPr fontAlgn="base"/>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Try to learn the students' challenges discreetly, so as not to embarrass anyone. One way to do this is to make an announcement and include a slide during the first class encouraging</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anyone with special to discuss them with the instructor after class so their particular needs can be addressed in an appropriate manner.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Encourage students to sit in places that accommodate their visual and auditory limitations, and allow time for them to change seats if their original choice was not a good one.</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614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fontAlgn="base"/>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3975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525701"/>
            <a:ext cx="6296628" cy="4135143"/>
          </a:xfrm>
        </p:spPr>
        <p:txBody>
          <a:bodyPr/>
          <a:lstStyle/>
          <a:p>
            <a:pPr fontAlgn="base"/>
            <a:r>
              <a:rPr lang="en-US" sz="1200" b="1" i="0" u="none" strike="noStrike" kern="1200" cap="none" dirty="0">
                <a:solidFill>
                  <a:schemeClr val="dk1"/>
                </a:solidFill>
                <a:effectLst/>
                <a:latin typeface="Calibri"/>
                <a:ea typeface="Calibri"/>
                <a:cs typeface="Calibri"/>
                <a:sym typeface="Calibri"/>
              </a:rPr>
              <a:t>Removing Barriers </a:t>
            </a:r>
            <a:endParaRPr lang="en-US" sz="1200" b="0" i="0" u="none" strike="noStrike" kern="1200" cap="none" dirty="0">
              <a:solidFill>
                <a:schemeClr val="dk1"/>
              </a:solidFill>
              <a:effectLst/>
              <a:latin typeface="Calibri"/>
              <a:ea typeface="Calibri"/>
              <a:cs typeface="Calibri"/>
              <a:sym typeface="Calibri"/>
            </a:endParaRPr>
          </a:p>
          <a:p>
            <a:pPr fontAlgn="base"/>
            <a:r>
              <a:rPr lang="en-US" sz="1200" b="0" i="1"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Visual Limitations-</a:t>
            </a:r>
            <a:r>
              <a:rPr lang="en-US" sz="1200" b="0" i="0" u="none" strike="noStrike" kern="1200" cap="none" dirty="0">
                <a:solidFill>
                  <a:schemeClr val="dk1"/>
                </a:solidFill>
                <a:effectLst/>
                <a:latin typeface="Calibri"/>
                <a:ea typeface="Calibri"/>
                <a:cs typeface="Calibri"/>
                <a:sym typeface="Calibri"/>
              </a:rPr>
              <a:t> </a:t>
            </a:r>
          </a:p>
          <a:p>
            <a:endParaRPr lang="en-US" sz="1200" b="0" i="0" u="none" strike="noStrike" kern="1200"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Students experience visual challenges for several reasons.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 have difficulty seeing, even with corrective lens.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Others may be excessively bothered by glare or by bright lights.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Still others may have color blindness that interferes with their understanding of the visual slides. </a:t>
            </a:r>
          </a:p>
          <a:p>
            <a:pPr lvl="1"/>
            <a:endParaRPr lang="en-US" sz="1200" b="1" dirty="0">
              <a:latin typeface="Arial" panose="020B0604020202020204" pitchFamily="34" charset="0"/>
              <a:cs typeface="Arial" panose="020B0604020202020204" pitchFamily="34" charset="0"/>
            </a:endParaRPr>
          </a:p>
          <a:p>
            <a:pPr lvl="1"/>
            <a:r>
              <a:rPr lang="en-US" sz="1200" b="1" dirty="0">
                <a:latin typeface="Arial" panose="020B0604020202020204" pitchFamily="34" charset="0"/>
                <a:cs typeface="Arial" panose="020B0604020202020204" pitchFamily="34" charset="0"/>
              </a:rPr>
              <a:t>Use large print / fonts</a:t>
            </a:r>
          </a:p>
          <a:p>
            <a:pPr lvl="1"/>
            <a:r>
              <a:rPr lang="en-US" sz="1200" b="1" dirty="0">
                <a:latin typeface="Arial" panose="020B0604020202020204" pitchFamily="34" charset="0"/>
                <a:cs typeface="Arial" panose="020B0604020202020204" pitchFamily="34" charset="0"/>
              </a:rPr>
              <a:t>Offer an aide (reader)</a:t>
            </a:r>
          </a:p>
          <a:p>
            <a:pPr lvl="1"/>
            <a:r>
              <a:rPr lang="en-US" sz="1200" b="1" dirty="0">
                <a:latin typeface="Arial" panose="020B0604020202020204" pitchFamily="34" charset="0"/>
                <a:cs typeface="Arial" panose="020B0604020202020204" pitchFamily="34" charset="0"/>
              </a:rPr>
              <a:t>Dim lights near screen</a:t>
            </a:r>
          </a:p>
          <a:p>
            <a:pPr lvl="1"/>
            <a:r>
              <a:rPr lang="en-US" sz="1200" b="1" dirty="0">
                <a:latin typeface="Arial" panose="020B0604020202020204" pitchFamily="34" charset="0"/>
                <a:cs typeface="Arial" panose="020B0604020202020204" pitchFamily="34" charset="0"/>
              </a:rPr>
              <a:t>Avoid common problematic color combinations</a:t>
            </a:r>
          </a:p>
          <a:p>
            <a:pPr marL="628650" lvl="1" indent="-171450">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a:p>
            <a:endParaRPr lang="en-US" sz="1200" b="1"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7587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33104"/>
            <a:ext cx="6296628" cy="4227740"/>
          </a:xfrm>
        </p:spPr>
        <p:txBody>
          <a:bodyPr/>
          <a:lstStyle/>
          <a:p>
            <a:pPr fontAlgn="base"/>
            <a:r>
              <a:rPr lang="en-US" sz="1200" b="1" i="0" u="none" strike="noStrike" kern="1200" cap="none" dirty="0">
                <a:solidFill>
                  <a:schemeClr val="dk1"/>
                </a:solidFill>
                <a:effectLst/>
                <a:latin typeface="Calibri"/>
                <a:ea typeface="Calibri"/>
                <a:cs typeface="Calibri"/>
                <a:sym typeface="Calibri"/>
              </a:rPr>
              <a:t>Removing Barriers </a:t>
            </a:r>
            <a:endParaRPr lang="en-US" sz="1200" b="0" i="0" u="none" strike="noStrike" kern="1200" cap="none" dirty="0">
              <a:solidFill>
                <a:schemeClr val="dk1"/>
              </a:solidFill>
              <a:effectLst/>
              <a:latin typeface="Calibri"/>
              <a:ea typeface="Calibri"/>
              <a:cs typeface="Calibri"/>
              <a:sym typeface="Calibri"/>
            </a:endParaRPr>
          </a:p>
          <a:p>
            <a:pPr fontAlgn="base"/>
            <a:r>
              <a:rPr lang="en-US" sz="1200" b="0" i="1"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Auditory Considerations-</a:t>
            </a:r>
          </a:p>
          <a:p>
            <a:endParaRPr lang="en-US" sz="1200" b="1" i="0" u="none" strike="noStrike" kern="1200"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For students who require a signer using American Standard Sign Language, try to find if one is available.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Most students will know of one, if they have used someone in the past.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Both the student and the signer should be able to see well while minimizing distraction for other students. </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Many hearing-impaired people read lips. An instructor should always face students when presenting.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84047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619126" y="4446568"/>
            <a:ext cx="6055042" cy="4213384"/>
          </a:xfrm>
        </p:spPr>
        <p:txBody>
          <a:bodyPr/>
          <a:lstStyle/>
          <a:p>
            <a:r>
              <a:rPr lang="en-US" sz="1200" b="1" i="0" u="none" strike="noStrike" kern="1200" cap="none" dirty="0">
                <a:solidFill>
                  <a:schemeClr val="dk1"/>
                </a:solidFill>
                <a:effectLst/>
                <a:latin typeface="Calibri"/>
                <a:ea typeface="Calibri"/>
                <a:cs typeface="Calibri"/>
                <a:sym typeface="Calibri"/>
              </a:rPr>
              <a:t>Other Challenges</a:t>
            </a:r>
          </a:p>
          <a:p>
            <a:endParaRPr lang="en-US" sz="1200" b="1" i="0" u="none" strike="noStrike" kern="1200"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 people have normal intelligence with all of their senses operating normally, yet learning occurs only with considerable difficulty. Such difficulties can result from a variety of learning disabilities. These include short attention span, memory problems, reading disorders, auditory processing disorder, and test anxiety.</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Reading disorders are the most common types of learning disability, and 70%-80% of students with learning disabilities experience some type of deficit in reading.</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Auditory processing disorder (APD) refers to a variety of disorders that affect how the brain processes auditory information.</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 recent years, efforts have been made to diagnose and help those with learning disabilities.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Be on the lookout for students who need some help or accom­modation.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Arrange tutors, extra instruction, and test-taking accommodations where necessary.</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Paying attention to how people are learning can help the instructor deliver instruction that is better for all the students.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Find out what is going on in a tactful manner and find</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ways to help the student.</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There are many other physical problems, both temporary and permanent, that may come up during a class. Do the best to assist the person without calling undue attention to them.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Remember: Kindness works wonders even when one cannot make the perfect ac­commodation.</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81405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33104"/>
            <a:ext cx="6296628" cy="4227740"/>
          </a:xfrm>
        </p:spPr>
        <p:txBody>
          <a:bodyPr/>
          <a:lstStyle/>
          <a:p>
            <a:r>
              <a:rPr lang="en-US" sz="1200" b="1" i="0" u="none" strike="noStrike" kern="1200" cap="none" dirty="0">
                <a:solidFill>
                  <a:schemeClr val="dk1"/>
                </a:solidFill>
                <a:effectLst/>
                <a:latin typeface="Calibri"/>
                <a:ea typeface="Calibri"/>
                <a:cs typeface="Calibri"/>
                <a:sym typeface="Calibri"/>
              </a:rPr>
              <a:t>Test-Taking Accommodations</a:t>
            </a:r>
          </a:p>
          <a:p>
            <a:endParaRPr lang="en-US" sz="1200" b="0" i="0" u="none" strike="noStrike" kern="1200"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When setting up for an examination, special arrangements may need to be made for students with physical and non-physical challenges. The type of accommodation needed depends on the nature of the student's special needs.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 student with a visual impairment might need the examination printed in a larger font or to have the questions read to them.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Another student with a learning disability or extreme test anxiety might need more time to complete the exam.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 student in a wheelchair may need a special table, and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someone with a writing disability (e.g., arm/hand in a cast, extreme arthritis) may need to take their exam on a computer,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while another may need someone to write his or her chosen answer on the answer sheet.</a:t>
            </a:r>
          </a:p>
          <a:p>
            <a:pPr marL="171450" indent="-171450">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Reasonable effort must be made to accommodate the special needs of students who take our courses. Before declining any request for special accommodations, the instructor must become involved and seek guidance from </a:t>
            </a:r>
            <a:r>
              <a:rPr lang="en-US" sz="1200" b="1" i="0" u="none" strike="noStrike" kern="1200" cap="none" dirty="0">
                <a:solidFill>
                  <a:schemeClr val="dk1"/>
                </a:solidFill>
                <a:effectLst/>
                <a:latin typeface="Calibri"/>
                <a:ea typeface="Calibri"/>
                <a:cs typeface="Calibri"/>
                <a:sym typeface="Calibri"/>
              </a:rPr>
              <a:t>the DSO LP via the Chain of Leadership.</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18972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56253"/>
            <a:ext cx="6296628" cy="4204591"/>
          </a:xfrm>
        </p:spPr>
        <p:txBody>
          <a:bodyPr/>
          <a:lstStyle/>
          <a:p>
            <a:pPr marL="171450" indent="-171450">
              <a:buFont typeface="Arial" panose="020B0604020202020204" pitchFamily="34" charset="0"/>
              <a:buChar char="•"/>
            </a:pPr>
            <a:r>
              <a:rPr lang="en-US" dirty="0"/>
              <a:t>Pre-planning – check your classroom and building for barriers; attempt </a:t>
            </a:r>
            <a:r>
              <a:rPr lang="en-US" dirty="0" smtClean="0"/>
              <a:t>to </a:t>
            </a:r>
            <a:r>
              <a:rPr lang="en-US" dirty="0"/>
              <a:t>make reasonable accommodations.</a:t>
            </a:r>
          </a:p>
          <a:p>
            <a:pPr marL="171450" indent="-171450">
              <a:buFont typeface="Arial" panose="020B0604020202020204" pitchFamily="34" charset="0"/>
              <a:buChar char="•"/>
            </a:pPr>
            <a:r>
              <a:rPr lang="en-US" dirty="0"/>
              <a:t>Remove barriers – use large print, allow students to select their seats, offer assistance.</a:t>
            </a:r>
          </a:p>
          <a:p>
            <a:pPr marL="171450" indent="-171450">
              <a:buFont typeface="Arial" panose="020B0604020202020204" pitchFamily="34" charset="0"/>
              <a:buChar char="•"/>
            </a:pPr>
            <a:r>
              <a:rPr lang="en-US" dirty="0"/>
              <a:t>Other challenges – be on the </a:t>
            </a:r>
            <a:r>
              <a:rPr lang="en-US" dirty="0" smtClean="0"/>
              <a:t>lookout </a:t>
            </a:r>
            <a:r>
              <a:rPr lang="en-US" dirty="0"/>
              <a:t>for students who need assistance, be available to help those in need</a:t>
            </a:r>
          </a:p>
          <a:p>
            <a:pPr marL="171450" indent="-171450">
              <a:buFont typeface="Arial" panose="020B0604020202020204" pitchFamily="34" charset="0"/>
              <a:buChar char="•"/>
            </a:pPr>
            <a:r>
              <a:rPr lang="en-US" dirty="0"/>
              <a:t>Test Taking – when possible offer large print tests, extra time special seating, reader or writer.</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23325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63656"/>
            <a:ext cx="6296628" cy="4297188"/>
          </a:xfrm>
        </p:spPr>
        <p:txBody>
          <a:bodyPr/>
          <a:lstStyle/>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One of the oldest forms of distance learning is a correspondence course</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 of the contemporary content delivery methods  include:</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Zoom		Free Conference Call		Microsoft Team</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Master Class	YouTube			Webinars</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1" u="none" strike="noStrike" kern="1200" cap="none" dirty="0">
                <a:solidFill>
                  <a:schemeClr val="dk1"/>
                </a:solidFill>
                <a:effectLst/>
                <a:latin typeface="Calibri"/>
                <a:ea typeface="Calibri"/>
                <a:cs typeface="Calibri"/>
                <a:sym typeface="Calibri"/>
              </a:rPr>
              <a:t>E-learning </a:t>
            </a:r>
            <a:r>
              <a:rPr lang="en-US" sz="1200" b="0" i="0" u="none" strike="noStrike" kern="1200" cap="none" dirty="0">
                <a:solidFill>
                  <a:schemeClr val="dk1"/>
                </a:solidFill>
                <a:effectLst/>
                <a:latin typeface="Calibri"/>
                <a:ea typeface="Calibri"/>
                <a:cs typeface="Calibri"/>
                <a:sym typeface="Calibri"/>
              </a:rPr>
              <a:t>refers to various uses of educational technology both in and outside the classroom.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Both Web-based and computer-based learning independent of the Internet are included.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Instructional content and materials can consist of text, images, animations, and streaming video/audio with the information being delivered in different ways:</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Internet,		CD-ROM, 			cable or satellite television,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smartphones, 	iPads, and			audio/videotape. </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 e-learning is like traditional courses except that communication is done electronically via e-mail, electronic bulletin boards, or blogs. Social interaction among students and the instructor often is viewed as a crucial part of e-learning.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Finally, blended-learning courses consist of both traditional classroom sessions and some form of e-learning.</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34241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361950" y="4447460"/>
            <a:ext cx="6534150" cy="4213384"/>
          </a:xfrm>
        </p:spPr>
        <p:txBody>
          <a:bodyPr/>
          <a:lstStyle/>
          <a:p>
            <a:r>
              <a:rPr lang="en-US" sz="1200" b="1" i="0" u="none" strike="noStrike" kern="1200" cap="none" dirty="0">
                <a:solidFill>
                  <a:schemeClr val="dk1"/>
                </a:solidFill>
                <a:effectLst/>
                <a:latin typeface="Calibri"/>
                <a:ea typeface="Calibri"/>
                <a:cs typeface="Calibri"/>
                <a:sym typeface="Calibri"/>
              </a:rPr>
              <a:t>Distance Learning  </a:t>
            </a:r>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Distance learning (also referred to as distance education) is the main form of e-learning in use today.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It employs teaching methods that deliver education to students not physically present in a classroom.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source of information and the learners are separated by time and/or distance.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Distance learning has been around for centuries, but the advent of computers and the Internet has fundamentally changed the way content is presented and the way instruction is carried out.</a:t>
            </a:r>
          </a:p>
          <a:p>
            <a:endParaRPr lang="en-US" sz="10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Limitations of Distance Learning</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Different types of students are attracted to distance-learning courses than are attracted to classroom-based courses.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 students like and do best in traditional classroom courses;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others prefer and do better in distance learning courses.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It is helpful to realize that different students have different needs.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When working alone, it is easy for the student to lose focus on completing the , especially if difficulty is encountered in learning the</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material. </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Information on ways to participate effectively in online learning can be useful to these students.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Careful monitoring of student progress and opportunities for assistance when needed are essential to guarantee student success.</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Instructors need to be aware of these differences and how to interact and monitor student progress without regular face-to-face contact.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20064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56253"/>
            <a:ext cx="6296628" cy="4204591"/>
          </a:xfrm>
        </p:spPr>
        <p:txBody>
          <a:bodyPr/>
          <a:lstStyle/>
          <a:p>
            <a:pPr fontAlgn="base"/>
            <a:r>
              <a:rPr lang="en-US" sz="1200" b="1" i="0" u="none" strike="noStrike" kern="1200" cap="none" dirty="0">
                <a:solidFill>
                  <a:schemeClr val="dk1"/>
                </a:solidFill>
                <a:effectLst/>
                <a:latin typeface="Calibri"/>
                <a:ea typeface="Calibri"/>
                <a:cs typeface="Calibri"/>
                <a:sym typeface="Calibri"/>
              </a:rPr>
              <a:t>Types of Distance Learning</a:t>
            </a:r>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There are four basic types of distance learning. Each represents a combination of two major characteristics:</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interactive or non-interactive and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synchronous or asynchronous. </a:t>
            </a:r>
          </a:p>
          <a:p>
            <a:pPr fontAlgn="base"/>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87488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98380"/>
            <a:ext cx="6296628" cy="4262464"/>
          </a:xfrm>
        </p:spPr>
        <p:txBody>
          <a:bodyPr/>
          <a:lstStyle/>
          <a:p>
            <a:pPr fontAlgn="base"/>
            <a:r>
              <a:rPr lang="en-US" sz="1200" b="1" i="0" u="none" strike="noStrike" kern="1200" cap="none" dirty="0">
                <a:solidFill>
                  <a:schemeClr val="dk1"/>
                </a:solidFill>
                <a:effectLst/>
                <a:latin typeface="Calibri"/>
                <a:ea typeface="Calibri"/>
                <a:cs typeface="Calibri"/>
                <a:sym typeface="Calibri"/>
              </a:rPr>
              <a:t>Interactive versus Non-Interactive Distance Learning</a:t>
            </a:r>
          </a:p>
          <a:p>
            <a:pPr fontAlgn="base"/>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First determine if students and instructor interact with one another.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Interaction may be face-to-face (e.g., a videoconference) or strictly verbal (e.g., audio only, message board, or e-mail).</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Non-interactive distance learning includes settings such as a lecture broadcast via television and a student working from a CD without the ability to communicate with an instructor.</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Interactive distance learning is an effective form of instruction. Non-interactive forms of learning can play an important role in an overall educational experience, including but not limited to situations involving blended learning.</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3324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56253"/>
            <a:ext cx="6296628" cy="4204591"/>
          </a:xfrm>
        </p:spPr>
        <p:txBody>
          <a:bodyPr/>
          <a:lstStyle/>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Synchronous learning-- all participants are present at the same time.</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Asynchronous learning-- participants access course materials on their own schedule.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Synchronous learning is interactive and requires considerable organization.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 timetable is needed and is presented via web-conferencing technology with an instructor leading the presentation.</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Asynchronous learning is flexible so students access course materials when it is convenient for them and work at their own pace.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Information can be delivered via message boards, e-mail, video/audio recordings, voicemail, or print (regular textbooks or e-books often are used </a:t>
            </a:r>
            <a:r>
              <a:rPr lang="en-US" sz="1200" b="0" i="0" u="none" strike="noStrike" kern="1200" cap="none">
                <a:solidFill>
                  <a:schemeClr val="dk1"/>
                </a:solidFill>
                <a:effectLst/>
                <a:latin typeface="Calibri"/>
                <a:ea typeface="Calibri"/>
                <a:cs typeface="Calibri"/>
                <a:sym typeface="Calibri"/>
              </a:rPr>
              <a:t>in e-courses.</a:t>
            </a:r>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84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400050"/>
            <a:ext cx="3154362" cy="2365375"/>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A Coast Guard Auxiliary instructor influences many people. The instructor has a significant influence upon students. An instructor also affects attitude, perseverance, confidence and self-efficacy (different from self-worth.) </a:t>
            </a:r>
            <a:r>
              <a:rPr lang="en-US" dirty="0"/>
              <a:t>Self-efficacy is a person’s confidence in their competence.  Characteristics of high self-efficacy include: 1) </a:t>
            </a:r>
            <a:r>
              <a:rPr lang="en-US" b="1" dirty="0"/>
              <a:t>Self-confidence</a:t>
            </a:r>
            <a:r>
              <a:rPr lang="en-US" b="0" dirty="0"/>
              <a:t> , </a:t>
            </a:r>
            <a:r>
              <a:rPr lang="en-US" dirty="0"/>
              <a:t>2) </a:t>
            </a:r>
            <a:r>
              <a:rPr lang="en-US" b="1" dirty="0"/>
              <a:t>Accurate self-evaluation</a:t>
            </a:r>
            <a:r>
              <a:rPr lang="en-US" dirty="0"/>
              <a:t>; 3) </a:t>
            </a:r>
            <a:r>
              <a:rPr lang="en-US" b="1" dirty="0"/>
              <a:t>Willingness to take risks;</a:t>
            </a:r>
            <a:r>
              <a:rPr lang="en-US" b="0" dirty="0"/>
              <a:t> </a:t>
            </a:r>
            <a:r>
              <a:rPr lang="en-US" dirty="0"/>
              <a:t>4) </a:t>
            </a:r>
            <a:r>
              <a:rPr lang="en-US" b="1" dirty="0"/>
              <a:t>Sense of accomplishment</a:t>
            </a:r>
            <a:r>
              <a:rPr lang="en-US" b="0" dirty="0"/>
              <a:t>.  Our goal is for each of you to finish the course with an elevated sense of self-efficacy.</a:t>
            </a:r>
          </a:p>
          <a:p>
            <a:r>
              <a:rPr lang="en-US" b="0" dirty="0"/>
              <a:t> </a:t>
            </a:r>
            <a:endParaRPr lang="en-US" sz="1200" b="0" i="0" u="none" strike="noStrike" kern="1200" cap="none" dirty="0">
              <a:solidFill>
                <a:schemeClr val="dk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a:solidFill>
                  <a:schemeClr val="dk1"/>
                </a:solidFill>
                <a:effectLst/>
                <a:latin typeface="Calibri"/>
                <a:ea typeface="Calibri"/>
                <a:cs typeface="Calibri"/>
                <a:sym typeface="Calibri"/>
              </a:rPr>
              <a:t>People with mediocre skills may excel as a result of an instructor’s influence. The importance of how an instructor behaves toward others cannot be overestimated. </a:t>
            </a:r>
          </a:p>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endParaRPr lang="en-US" dirty="0"/>
          </a:p>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a:solidFill>
                  <a:schemeClr val="dk1"/>
                </a:solidFill>
                <a:effectLst/>
                <a:latin typeface="Calibri"/>
                <a:ea typeface="Calibri"/>
                <a:cs typeface="Calibri"/>
                <a:sym typeface="Calibri"/>
              </a:rPr>
              <a:t>A facilitator or instructor-trainer </a:t>
            </a:r>
            <a:r>
              <a:rPr lang="en-US" sz="1200" b="0" i="0" u="sng" strike="noStrike" kern="1200" cap="none" dirty="0">
                <a:solidFill>
                  <a:schemeClr val="dk1"/>
                </a:solidFill>
                <a:effectLst/>
                <a:latin typeface="Calibri"/>
                <a:ea typeface="Calibri"/>
                <a:cs typeface="Calibri"/>
                <a:sym typeface="Calibri"/>
              </a:rPr>
              <a:t>applies</a:t>
            </a:r>
            <a:r>
              <a:rPr lang="en-US" sz="1200" b="0" i="0" u="none" strike="noStrike" kern="1200" cap="none" dirty="0">
                <a:solidFill>
                  <a:schemeClr val="dk1"/>
                </a:solidFill>
                <a:effectLst/>
                <a:latin typeface="Calibri"/>
                <a:ea typeface="Calibri"/>
                <a:cs typeface="Calibri"/>
                <a:sym typeface="Calibri"/>
              </a:rPr>
              <a:t> the same training techniques, such as principles of learning, motivation, communication, and instructional methods, while conducting the instruction. Grasping the concepts and practicing with these techniques will help the beginning instructor when taking on such new responsibilities.</a:t>
            </a:r>
            <a:endParaRPr lang="en-US" dirty="0"/>
          </a:p>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7C865D04-AFAF-48BC-8435-8E1978E9A571}"/>
                  </a:ext>
                </a:extLst>
              </p14:cNvPr>
              <p14:cNvContentPartPr/>
              <p14:nvPr/>
            </p14:nvContentPartPr>
            <p14:xfrm>
              <a:off x="2846027" y="5917979"/>
              <a:ext cx="360" cy="360"/>
            </p14:xfrm>
          </p:contentPart>
        </mc:Choice>
        <mc:Fallback xmlns="">
          <p:pic>
            <p:nvPicPr>
              <p:cNvPr id="5" name="Ink 4">
                <a:extLst>
                  <a:ext uri="{FF2B5EF4-FFF2-40B4-BE49-F238E27FC236}">
                    <a16:creationId xmlns:a16="http://schemas.microsoft.com/office/drawing/2014/main" id="{7C865D04-AFAF-48BC-8435-8E1978E9A571}"/>
                  </a:ext>
                </a:extLst>
              </p:cNvPr>
              <p:cNvPicPr/>
              <p:nvPr/>
            </p:nvPicPr>
            <p:blipFill>
              <a:blip r:embed="rId4"/>
              <a:stretch>
                <a:fillRect/>
              </a:stretch>
            </p:blipFill>
            <p:spPr>
              <a:xfrm>
                <a:off x="2837027" y="59089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xmlns="" id="{CF0B3A38-C211-466E-B569-CC661AA906EA}"/>
                  </a:ext>
                </a:extLst>
              </p14:cNvPr>
              <p14:cNvContentPartPr/>
              <p14:nvPr/>
            </p14:nvContentPartPr>
            <p14:xfrm>
              <a:off x="2876627" y="5928059"/>
              <a:ext cx="360" cy="360"/>
            </p14:xfrm>
          </p:contentPart>
        </mc:Choice>
        <mc:Fallback xmlns="">
          <p:pic>
            <p:nvPicPr>
              <p:cNvPr id="8" name="Ink 7">
                <a:extLst>
                  <a:ext uri="{FF2B5EF4-FFF2-40B4-BE49-F238E27FC236}">
                    <a16:creationId xmlns:a16="http://schemas.microsoft.com/office/drawing/2014/main" id="{CF0B3A38-C211-466E-B569-CC661AA906EA}"/>
                  </a:ext>
                </a:extLst>
              </p:cNvPr>
              <p:cNvPicPr/>
              <p:nvPr/>
            </p:nvPicPr>
            <p:blipFill>
              <a:blip r:embed="rId6"/>
              <a:stretch>
                <a:fillRect/>
              </a:stretch>
            </p:blipFill>
            <p:spPr>
              <a:xfrm>
                <a:off x="2867627" y="5919059"/>
                <a:ext cx="18000" cy="18000"/>
              </a:xfrm>
              <a:prstGeom prst="rect">
                <a:avLst/>
              </a:prstGeom>
            </p:spPr>
          </p:pic>
        </mc:Fallback>
      </mc:AlternateContent>
    </p:spTree>
    <p:extLst>
      <p:ext uri="{BB962C8B-B14F-4D97-AF65-F5344CB8AC3E}">
        <p14:creationId xmlns:p14="http://schemas.microsoft.com/office/powerpoint/2010/main" val="13290645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67828"/>
            <a:ext cx="6296628" cy="4193016"/>
          </a:xfrm>
        </p:spPr>
        <p:txBody>
          <a:bodyPr/>
          <a:lstStyle/>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Traditional classrooms are one example of interactive-synchronous learning.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 distance education, participants are in various physical locations but share ideas and information in real time.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Other examples include:</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 virtual classroom or meeting via a video conference,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 Skype conversation, and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an online chat session in which everyone is online and working collaboratively at the same time. </a:t>
            </a:r>
          </a:p>
          <a:p>
            <a:pPr marL="0" indent="0">
              <a:buFont typeface="Arial" panose="020B0604020202020204" pitchFamily="34" charset="0"/>
              <a:buNone/>
            </a:pPr>
            <a:r>
              <a:rPr lang="en-US" sz="1200" b="0" i="0" u="none" strike="noStrike" kern="1200" cap="none" dirty="0">
                <a:solidFill>
                  <a:schemeClr val="dk1"/>
                </a:solidFill>
                <a:effectLst/>
                <a:latin typeface="Calibri"/>
                <a:ea typeface="Calibri"/>
                <a:cs typeface="Calibri"/>
                <a:sym typeface="Calibri"/>
              </a:rPr>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99292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409954"/>
            <a:ext cx="6296628" cy="4250890"/>
          </a:xfrm>
        </p:spPr>
        <p:txBody>
          <a:bodyPr/>
          <a:lstStyle/>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Examples of non-interactive-synchronous learning include: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educational television,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direct-broadcast satellite,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Internet radio, and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live streaming.</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1232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98380"/>
            <a:ext cx="6296628" cy="4262464"/>
          </a:xfrm>
        </p:spPr>
        <p:txBody>
          <a:bodyPr/>
          <a:lstStyle/>
          <a:p>
            <a:pPr fontAlgn="base"/>
            <a:r>
              <a:rPr lang="en-US" sz="1200" b="1" i="0" u="none" strike="noStrike" kern="1200" cap="none" dirty="0">
                <a:solidFill>
                  <a:schemeClr val="dk1"/>
                </a:solidFill>
                <a:effectLst/>
                <a:latin typeface="Calibri"/>
                <a:ea typeface="Calibri"/>
                <a:cs typeface="Calibri"/>
                <a:sym typeface="Calibri"/>
              </a:rPr>
              <a:t>Webinars:</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Are like traditional seminars but are conducted over electronic media.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They typically have been non-interactive-synchronous events, but any of the four types of distance learning could be used in offering webinars.</a:t>
            </a:r>
          </a:p>
          <a:p>
            <a:pPr marL="0" marR="0" lvl="0" indent="0" algn="l" defTabSz="457200" rtl="0" eaLnBrk="1" fontAlgn="base" latinLnBrk="0" hangingPunct="1">
              <a:lnSpc>
                <a:spcPct val="100000"/>
              </a:lnSpc>
              <a:spcBef>
                <a:spcPts val="0"/>
              </a:spcBef>
              <a:spcAft>
                <a:spcPts val="0"/>
              </a:spcAft>
              <a:buClr>
                <a:schemeClr val="dk1"/>
              </a:buClr>
              <a:buSzTx/>
              <a:buFont typeface="Arial" panose="020B0604020202020204" pitchFamily="34" charset="0"/>
              <a:buNone/>
              <a:tabLst/>
              <a:defRPr/>
            </a:pPr>
            <a:r>
              <a:rPr lang="en-US" sz="1200" b="1" i="0" u="none" strike="noStrike" kern="1200" cap="none" dirty="0">
                <a:solidFill>
                  <a:schemeClr val="dk1"/>
                </a:solidFill>
                <a:effectLst/>
                <a:latin typeface="Calibri"/>
                <a:ea typeface="Calibri"/>
                <a:cs typeface="Calibri"/>
                <a:sym typeface="Calibri"/>
              </a:rPr>
              <a:t>E-Teaching</a:t>
            </a:r>
          </a:p>
          <a:p>
            <a:pPr marL="171450" marR="0" lvl="0" indent="-171450" algn="l" defTabSz="457200" rtl="0" eaLnBrk="1" fontAlgn="base"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b="0" i="0" u="none" strike="noStrike" kern="1200" cap="none" dirty="0">
                <a:solidFill>
                  <a:schemeClr val="dk1"/>
                </a:solidFill>
                <a:effectLst/>
                <a:latin typeface="Calibri"/>
                <a:ea typeface="Calibri"/>
                <a:cs typeface="Calibri"/>
                <a:sym typeface="Calibri"/>
              </a:rPr>
              <a:t>Distance learning has changed the nature of teaching, as well as the roles of both the instructor and the students. </a:t>
            </a:r>
          </a:p>
          <a:p>
            <a:pPr marL="171450" marR="0" lvl="0" indent="-171450" algn="l" defTabSz="457200" rtl="0" eaLnBrk="1" fontAlgn="base"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b="0" i="0" u="none" strike="noStrike" kern="1200" cap="none" dirty="0">
                <a:solidFill>
                  <a:schemeClr val="dk1"/>
                </a:solidFill>
                <a:effectLst/>
                <a:latin typeface="Calibri"/>
                <a:ea typeface="Calibri"/>
                <a:cs typeface="Calibri"/>
                <a:sym typeface="Calibri"/>
              </a:rPr>
              <a:t>The role of the instructor has changed, especially in interactive distance education, from disseminating in­formation to facilitating learning. </a:t>
            </a:r>
          </a:p>
          <a:p>
            <a:pPr marL="0" marR="0" lvl="0" indent="0" algn="l" defTabSz="457200" rtl="0" eaLnBrk="1" fontAlgn="base" latinLnBrk="0" hangingPunct="1">
              <a:lnSpc>
                <a:spcPct val="100000"/>
              </a:lnSpc>
              <a:spcBef>
                <a:spcPts val="0"/>
              </a:spcBef>
              <a:spcAft>
                <a:spcPts val="0"/>
              </a:spcAft>
              <a:buClr>
                <a:schemeClr val="dk1"/>
              </a:buClr>
              <a:buSzTx/>
              <a:buFont typeface="Arial" panose="020B0604020202020204" pitchFamily="34" charset="0"/>
              <a:buNone/>
              <a:tabLst/>
              <a:defRPr/>
            </a:pPr>
            <a:r>
              <a:rPr lang="en-US" sz="1200" b="1" i="0" u="none" strike="noStrike" kern="1200" cap="none" dirty="0">
                <a:solidFill>
                  <a:schemeClr val="dk1"/>
                </a:solidFill>
                <a:effectLst/>
                <a:latin typeface="Calibri"/>
                <a:ea typeface="Calibri"/>
                <a:cs typeface="Calibri"/>
                <a:sym typeface="Calibri"/>
              </a:rPr>
              <a:t>E-Books</a:t>
            </a:r>
          </a:p>
          <a:p>
            <a:pPr marL="171450" marR="0" lvl="0" indent="-171450" algn="l" defTabSz="457200" rtl="0" eaLnBrk="1" fontAlgn="base"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b="0" i="0" u="none" strike="noStrike" kern="1200" cap="none" dirty="0">
                <a:solidFill>
                  <a:schemeClr val="dk1"/>
                </a:solidFill>
                <a:effectLst/>
                <a:latin typeface="Calibri"/>
                <a:ea typeface="Calibri"/>
                <a:cs typeface="Calibri"/>
                <a:sym typeface="Calibri"/>
              </a:rPr>
              <a:t>E-books are replacing printed books. E-book readers such as the Kindle, Sony Reader, Nook and others are commonplace. </a:t>
            </a:r>
          </a:p>
          <a:p>
            <a:pPr marL="171450" marR="0" lvl="0" indent="-171450" algn="l" defTabSz="457200" rtl="0" eaLnBrk="1" fontAlgn="base"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b="0" i="0" u="none" strike="noStrike" kern="1200" cap="none" dirty="0">
                <a:solidFill>
                  <a:schemeClr val="dk1"/>
                </a:solidFill>
                <a:effectLst/>
                <a:latin typeface="Calibri"/>
                <a:ea typeface="Calibri"/>
                <a:cs typeface="Calibri"/>
                <a:sym typeface="Calibri"/>
              </a:rPr>
              <a:t>They have features that can make learning more effective, such as search and find, highlighting important passages, and making personal notes to elaborate and link related information.</a:t>
            </a:r>
          </a:p>
          <a:p>
            <a:pPr marL="171450" marR="0" lvl="0" indent="-171450" algn="l" defTabSz="457200" rtl="0" eaLnBrk="1" fontAlgn="base" latinLnBrk="0" hangingPunct="1">
              <a:lnSpc>
                <a:spcPct val="100000"/>
              </a:lnSpc>
              <a:spcBef>
                <a:spcPts val="0"/>
              </a:spcBef>
              <a:spcAft>
                <a:spcPts val="0"/>
              </a:spcAft>
              <a:buClr>
                <a:schemeClr val="dk1"/>
              </a:buClr>
              <a:buSzTx/>
              <a:buFont typeface="Arial" panose="020B0604020202020204" pitchFamily="34" charset="0"/>
              <a:buChar char="•"/>
              <a:tabLst/>
              <a:defRPr/>
            </a:pPr>
            <a:endParaRPr lang="en-US" sz="1200" b="0" i="0" u="none" strike="noStrike" kern="1200" cap="none" dirty="0">
              <a:solidFill>
                <a:schemeClr val="dk1"/>
              </a:solidFill>
              <a:effectLst/>
              <a:latin typeface="Calibri"/>
              <a:ea typeface="Calibri"/>
              <a:cs typeface="Calibri"/>
              <a:sym typeface="Calibri"/>
            </a:endParaRPr>
          </a:p>
          <a:p>
            <a:pPr marL="171450" indent="-17145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89650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352081"/>
            <a:ext cx="6296628" cy="4308763"/>
          </a:xfrm>
        </p:spPr>
        <p:txBody>
          <a:bodyPr/>
          <a:lstStyle/>
          <a:p>
            <a:pPr fontAlgn="base"/>
            <a:r>
              <a:rPr lang="en-US" sz="1200" b="1" i="0" u="none" strike="noStrike" kern="1200" cap="none" dirty="0">
                <a:solidFill>
                  <a:schemeClr val="dk1"/>
                </a:solidFill>
                <a:effectLst/>
                <a:latin typeface="Calibri"/>
                <a:ea typeface="Calibri"/>
                <a:cs typeface="Calibri"/>
                <a:sym typeface="Calibri"/>
              </a:rPr>
              <a:t>Learning Communities</a:t>
            </a:r>
            <a:r>
              <a:rPr lang="en-US" sz="1200" b="0" i="0" u="none" strike="noStrike" kern="1200" cap="none" dirty="0">
                <a:solidFill>
                  <a:schemeClr val="dk1"/>
                </a:solidFill>
                <a:effectLst/>
                <a:latin typeface="Calibri"/>
                <a:ea typeface="Calibri"/>
                <a:cs typeface="Calibri"/>
                <a:sym typeface="Calibri"/>
              </a:rPr>
              <a:t>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Social interactions play an important role by forming a "community of learners" that may or may not continue after the course  is over.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Distance learning commonly reduces the amount and frequency of such interactions, and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ways of maintaining student attention and facilitating student interaction are quite different in traditional and virtual classrooms. </a:t>
            </a:r>
          </a:p>
          <a:p>
            <a:pPr marL="171450" indent="-17145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62105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571501" y="4361735"/>
            <a:ext cx="6169342" cy="4213384"/>
          </a:xfrm>
        </p:spPr>
        <p:txBody>
          <a:bodyPr/>
          <a:lstStyle/>
          <a:p>
            <a:pPr fontAlgn="base"/>
            <a:r>
              <a:rPr lang="en-US" sz="1200" b="1" i="0" u="none" strike="noStrike" kern="1200" cap="none" dirty="0">
                <a:solidFill>
                  <a:schemeClr val="dk1"/>
                </a:solidFill>
                <a:effectLst/>
                <a:latin typeface="Calibri"/>
                <a:ea typeface="Calibri"/>
                <a:cs typeface="Calibri"/>
                <a:sym typeface="Calibri"/>
              </a:rPr>
              <a:t>The Online Instructor</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Distance-learning students need to interact and communicate with the instructor and other students, just as in a regular classroom.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However, considerable differences exist between the dynamics of online discussions and those that occur in a traditional classroom</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These factors make it more difficult for instructors to judge how well students understand the material. This is especially true for students not participating in the discussion, since many of the cues available in a classroom are not available online. </a:t>
            </a:r>
          </a:p>
          <a:p>
            <a:pPr fontAlgn="base"/>
            <a:endParaRPr lang="en-US" sz="1200" b="1" i="0" u="none" strike="noStrike" kern="1200" cap="none" dirty="0">
              <a:solidFill>
                <a:schemeClr val="dk1"/>
              </a:solidFill>
              <a:effectLst/>
              <a:latin typeface="Calibri"/>
              <a:ea typeface="Calibri"/>
              <a:cs typeface="Calibri"/>
              <a:sym typeface="Calibri"/>
            </a:endParaRPr>
          </a:p>
          <a:p>
            <a:pPr fontAlgn="base"/>
            <a:r>
              <a:rPr lang="en-US" sz="1200" b="1" i="0" u="none" strike="noStrike" kern="1200" cap="none" dirty="0">
                <a:solidFill>
                  <a:schemeClr val="dk1"/>
                </a:solidFill>
                <a:effectLst/>
                <a:latin typeface="Calibri"/>
                <a:ea typeface="Calibri"/>
                <a:cs typeface="Calibri"/>
                <a:sym typeface="Calibri"/>
              </a:rPr>
              <a:t>Online Learning</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Students must develop specific skills for learning in an online environment.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Some will find the changes overwhelming and will drop out before completing the .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Others may lack good study skills, self-discipline, and motivation, which become more critical when the structure provided by a traditional classroom is removed.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An effective online instructor takes such differences into account and finds strategies for dealing with them.</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8289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00050" y="4447460"/>
            <a:ext cx="6381750" cy="4213384"/>
          </a:xfrm>
        </p:spPr>
        <p:txBody>
          <a:bodyPr/>
          <a:lstStyle/>
          <a:p>
            <a:pPr fontAlgn="base"/>
            <a:r>
              <a:rPr lang="en-US" sz="1200" b="1" i="0" u="none" strike="noStrike" kern="1200" cap="none" dirty="0">
                <a:solidFill>
                  <a:schemeClr val="dk1"/>
                </a:solidFill>
                <a:effectLst/>
                <a:latin typeface="Calibri"/>
                <a:ea typeface="Calibri"/>
                <a:cs typeface="Calibri"/>
                <a:sym typeface="Calibri"/>
              </a:rPr>
              <a:t>Online Teaching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 major challenge facing the distance-learning instructor is ensuring that students are actively engaged in the learning process.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Simply going over material in the student guide and PowerPoint® presentation, as often done in traditional classes, is totally ineffective.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In well-structured</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a:solidFill>
                  <a:schemeClr val="dk1"/>
                </a:solidFill>
                <a:effectLst/>
                <a:latin typeface="Calibri"/>
                <a:ea typeface="Calibri"/>
                <a:cs typeface="Calibri"/>
                <a:sym typeface="Calibri"/>
              </a:rPr>
              <a:t>online courses</a:t>
            </a:r>
            <a:r>
              <a:rPr lang="en-US" sz="1200" b="0" i="0" u="none" strike="noStrike" kern="1200" cap="none" dirty="0">
                <a:solidFill>
                  <a:schemeClr val="dk1"/>
                </a:solidFill>
                <a:effectLst/>
                <a:latin typeface="Calibri"/>
                <a:ea typeface="Calibri"/>
                <a:cs typeface="Calibri"/>
                <a:sym typeface="Calibri"/>
              </a:rPr>
              <a:t>, explanations are available from both the instructor and fellow students.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Useful explanations depend on well-articulated questions and ongoing discussion.</a:t>
            </a:r>
          </a:p>
          <a:p>
            <a:pPr fontAlgn="base"/>
            <a:endParaRPr lang="en-US" sz="12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The most effective online instructors:</a:t>
            </a:r>
          </a:p>
          <a:p>
            <a:pPr lvl="0" fontAlgn="base"/>
            <a:endParaRPr lang="en-US" sz="1200" b="0" i="0" u="none" strike="noStrike" kern="1200" cap="none" dirty="0">
              <a:solidFill>
                <a:schemeClr val="dk1"/>
              </a:solidFill>
              <a:effectLst/>
              <a:latin typeface="Calibri"/>
              <a:ea typeface="Calibri"/>
              <a:cs typeface="Calibri"/>
              <a:sym typeface="Calibri"/>
            </a:endParaRP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Keep students actively engaged in  related activities.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Pace online discussions and keep track of discussion tracks and progress on student assignments.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Provide information and insights when needed after allowing time to see if a student provides the insight or information, thereby not dominating the discussion.</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Weave together different threads of a discussion and relate them to various parts of the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Cultivate a community feeling in which students feel free to share ideas and make mistakes. Distribute a class roster and do other things to maintain a personal touch that can be easily lost because of the technology.</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Combine fact-based learning with problem-based and real-life learning experiences.</a:t>
            </a:r>
            <a:r>
              <a:rPr lang="en-US" sz="1200" b="1" i="0" u="none" strike="noStrike" kern="1200" cap="none"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6324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a:xfrm>
            <a:off x="474562" y="4595149"/>
            <a:ext cx="6296628" cy="4065695"/>
          </a:xfrm>
        </p:spPr>
        <p:txBody>
          <a:bodyPr/>
          <a:lstStyle/>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Different types of e-learning can be identified by (a) students all participating at the same (synchronous) or different (asynchronous) time and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whether students are able to interact with other students and the instructor.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Different types of technology support different types of e-learning.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Asynchronous technologies (e.g., e-mail, threaded discussion boards, blogs) allow students to participate when they wish.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Synchronous technologies (e.g., webcasting, chat rooms, audio/ video conferencing) approximate face-to-face teaching strategies. </a:t>
            </a:r>
          </a:p>
          <a:p>
            <a:pPr marL="628650" lvl="1"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Blending the various approaches in which synchronous, asynchronous, and/or face-to-face classes are used for the same course has several advantages.</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Both students and instructors need to acquire new teaching-learning strategies when working in an online environment. </a:t>
            </a:r>
          </a:p>
          <a:p>
            <a:pPr marL="17145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Although some will readily take to this new format, the transition for others will be more problematic.</a:t>
            </a:r>
          </a:p>
          <a:p>
            <a:pPr marL="0" indent="0">
              <a:buFont typeface="Arial" panose="020B0604020202020204" pitchFamily="34" charse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82617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9088"/>
            <a:ext cx="3200400" cy="2400300"/>
          </a:xfrm>
        </p:spPr>
      </p:sp>
      <p:sp>
        <p:nvSpPr>
          <p:cNvPr id="3" name="Notes Placeholder 2"/>
          <p:cNvSpPr>
            <a:spLocks noGrp="1"/>
          </p:cNvSpPr>
          <p:nvPr>
            <p:ph type="body" idx="1"/>
          </p:nvPr>
        </p:nvSpPr>
        <p:spPr>
          <a:xfrm>
            <a:off x="474562" y="2882097"/>
            <a:ext cx="6296628" cy="5778748"/>
          </a:xfrm>
        </p:spPr>
        <p:txBody>
          <a:bodyPr/>
          <a:lstStyle/>
          <a:p>
            <a:r>
              <a:rPr lang="en-US" sz="1200" b="1" i="0" u="none" strike="noStrike" kern="1200" cap="none" dirty="0">
                <a:solidFill>
                  <a:schemeClr val="dk1"/>
                </a:solidFill>
                <a:effectLst/>
                <a:latin typeface="Calibri"/>
                <a:ea typeface="Calibri"/>
                <a:cs typeface="Calibri"/>
                <a:sym typeface="Calibri"/>
              </a:rPr>
              <a:t>Presentation Tips</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“If you fail to plan, you are planning to fail!” </a:t>
            </a:r>
            <a:r>
              <a:rPr lang="en-US" sz="1200" b="0" i="0" u="sng" strike="noStrike" kern="1200" cap="none" dirty="0">
                <a:solidFill>
                  <a:schemeClr val="dk1"/>
                </a:solidFill>
                <a:effectLst/>
                <a:latin typeface="Calibri"/>
                <a:ea typeface="Calibri"/>
                <a:cs typeface="Calibri"/>
                <a:sym typeface="Calibri"/>
                <a:hlinkClick r:id="rId3"/>
              </a:rPr>
              <a:t>Benjamin Franklin</a:t>
            </a:r>
            <a:endParaRPr lang="en-US" sz="1200" b="0" i="0" u="none" strike="noStrike" kern="1200" cap="none" dirty="0">
              <a:solidFill>
                <a:schemeClr val="dk1"/>
              </a:solidFill>
              <a:effectLst/>
              <a:latin typeface="Calibri"/>
              <a:ea typeface="Calibri"/>
              <a:cs typeface="Calibri"/>
              <a:sym typeface="Calibri"/>
            </a:endParaRPr>
          </a:p>
          <a:p>
            <a:r>
              <a:rPr lang="en-US" sz="6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Successful presentations begin with four steps: (1) Planning, (2) Preparing, (3) Practicing, and (4) Presenting</a:t>
            </a:r>
          </a:p>
          <a:p>
            <a:r>
              <a:rPr lang="en-US" sz="600" b="0" i="0" u="none" strike="noStrike" kern="1200" cap="none" dirty="0">
                <a:solidFill>
                  <a:schemeClr val="dk1"/>
                </a:solidFill>
                <a:effectLst/>
                <a:latin typeface="Calibri"/>
                <a:ea typeface="Calibri"/>
                <a:cs typeface="Calibri"/>
                <a:sym typeface="Calibri"/>
              </a:rPr>
              <a:t> </a:t>
            </a:r>
          </a:p>
          <a:p>
            <a:r>
              <a:rPr lang="en-US" sz="1200" b="1" i="0" u="none" strike="noStrike" kern="1200" cap="none" dirty="0">
                <a:solidFill>
                  <a:schemeClr val="dk1"/>
                </a:solidFill>
                <a:effectLst/>
                <a:latin typeface="Calibri"/>
                <a:ea typeface="Calibri"/>
                <a:cs typeface="Calibri"/>
                <a:sym typeface="Calibri"/>
              </a:rPr>
              <a:t>Planning</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Good prior planning prevents poor presentation performance. Early and detailed planning are key to a good presentation. Effective planning will pin-point the elements needed for a presentation.</a:t>
            </a:r>
          </a:p>
          <a:p>
            <a:r>
              <a:rPr lang="en-US" sz="600" b="0" i="0" u="none" strike="noStrike" kern="1200" cap="none" dirty="0">
                <a:solidFill>
                  <a:schemeClr val="dk1"/>
                </a:solidFill>
                <a:effectLst/>
                <a:latin typeface="Calibri"/>
                <a:ea typeface="Calibri"/>
                <a:cs typeface="Calibri"/>
                <a:sym typeface="Calibri"/>
              </a:rPr>
              <a:t> </a:t>
            </a:r>
          </a:p>
          <a:p>
            <a:pPr lvl="0"/>
            <a:r>
              <a:rPr lang="en-US" sz="1200" b="0" i="0" u="none" strike="noStrike" kern="1200" cap="none" dirty="0">
                <a:solidFill>
                  <a:schemeClr val="dk1"/>
                </a:solidFill>
                <a:effectLst/>
                <a:latin typeface="Calibri"/>
                <a:ea typeface="Calibri"/>
                <a:cs typeface="Calibri"/>
                <a:sym typeface="Calibri"/>
              </a:rPr>
              <a:t>A better understanding of the audience.</a:t>
            </a:r>
          </a:p>
          <a:p>
            <a:pPr lvl="0"/>
            <a:r>
              <a:rPr lang="en-US" sz="1200" b="0" i="0" u="none" strike="noStrike" kern="1200" cap="none" dirty="0">
                <a:solidFill>
                  <a:schemeClr val="dk1"/>
                </a:solidFill>
                <a:effectLst/>
                <a:latin typeface="Calibri"/>
                <a:ea typeface="Calibri"/>
                <a:cs typeface="Calibri"/>
                <a:sym typeface="Calibri"/>
              </a:rPr>
              <a:t>Control over the material.</a:t>
            </a:r>
          </a:p>
          <a:p>
            <a:pPr lvl="0"/>
            <a:r>
              <a:rPr lang="en-US" sz="1200" b="0" i="0" u="none" strike="noStrike" kern="1200" cap="none" dirty="0">
                <a:solidFill>
                  <a:schemeClr val="dk1"/>
                </a:solidFill>
                <a:effectLst/>
                <a:latin typeface="Calibri"/>
                <a:ea typeface="Calibri"/>
                <a:cs typeface="Calibri"/>
                <a:sym typeface="Calibri"/>
              </a:rPr>
              <a:t>How to present oneself.</a:t>
            </a:r>
          </a:p>
          <a:p>
            <a:r>
              <a:rPr lang="en-US" sz="6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Consider the audience. What education and experience do they bring to the class? Why are they attending the class? Summarize the analysis for future reference.</a:t>
            </a:r>
          </a:p>
          <a:p>
            <a:r>
              <a:rPr lang="en-US" sz="6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Analyze and organize all material. What does one want to present to the audience and how? How much material is presented and to what depth? What is the goal for the training? What do the students need to know when they leave the class? The better organized one is in the planning the more successful the next steps are.</a:t>
            </a:r>
          </a:p>
          <a:p>
            <a:r>
              <a:rPr lang="en-US" sz="600" b="0" i="0" u="none" strike="noStrike" kern="1200" cap="none" dirty="0">
                <a:solidFill>
                  <a:schemeClr val="dk1"/>
                </a:solidFill>
                <a:effectLst/>
                <a:latin typeface="Calibri"/>
                <a:ea typeface="Calibri"/>
                <a:cs typeface="Calibri"/>
                <a:sym typeface="Calibri"/>
              </a:rPr>
              <a:t> </a:t>
            </a:r>
          </a:p>
          <a:p>
            <a:r>
              <a:rPr lang="en-US" dirty="0"/>
              <a:t> </a:t>
            </a:r>
            <a:r>
              <a:rPr lang="en-US" b="1" dirty="0">
                <a:solidFill>
                  <a:srgbClr val="FF0000"/>
                </a:solidFill>
              </a:rPr>
              <a:t>Slide duplicated to accommodate more speaker’s notes</a:t>
            </a:r>
            <a:endParaRPr lang="en-US" dirty="0"/>
          </a:p>
          <a:p>
            <a:endParaRPr lang="en-US" sz="6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98606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9088"/>
            <a:ext cx="3200400" cy="2400300"/>
          </a:xfrm>
        </p:spPr>
      </p:sp>
      <p:sp>
        <p:nvSpPr>
          <p:cNvPr id="3" name="Notes Placeholder 2"/>
          <p:cNvSpPr>
            <a:spLocks noGrp="1"/>
          </p:cNvSpPr>
          <p:nvPr>
            <p:ph type="body" idx="1"/>
          </p:nvPr>
        </p:nvSpPr>
        <p:spPr>
          <a:xfrm>
            <a:off x="474562" y="2882097"/>
            <a:ext cx="6296628" cy="5778748"/>
          </a:xfrm>
        </p:spPr>
        <p:txBody>
          <a:bodyPr/>
          <a:lstStyle/>
          <a:p>
            <a:r>
              <a:rPr lang="en-US" dirty="0"/>
              <a:t> </a:t>
            </a:r>
            <a:r>
              <a:rPr lang="en-US" b="1" dirty="0">
                <a:solidFill>
                  <a:srgbClr val="FF0000"/>
                </a:solidFill>
              </a:rPr>
              <a:t>Slide duplicated to accommodate more speaker’s notes</a:t>
            </a:r>
            <a:endParaRPr lang="en-US" dirty="0"/>
          </a:p>
          <a:p>
            <a:endParaRPr lang="en-US" sz="600" dirty="0"/>
          </a:p>
          <a:p>
            <a:r>
              <a:rPr lang="en-US" b="1" dirty="0"/>
              <a:t>Preparing</a:t>
            </a:r>
            <a:endParaRPr lang="en-US" dirty="0"/>
          </a:p>
          <a:p>
            <a:r>
              <a:rPr lang="en-US" dirty="0"/>
              <a:t>Outline the presentation. The outline should be as comprehensive as it can be. The outline is the foundation from which the instructor will build the presentation. </a:t>
            </a:r>
          </a:p>
          <a:p>
            <a:r>
              <a:rPr lang="en-US" dirty="0"/>
              <a:t> </a:t>
            </a:r>
          </a:p>
          <a:p>
            <a:r>
              <a:rPr lang="en-US" dirty="0"/>
              <a:t>When the instructor begins preparing, s/he should become the audience; listen critically to oneself, read the material aloud. Develop means to gain class participation, plan questions to involve the class and to ensure the class understands the material being presented. The instructor should record themselves giving the presentation. Develop a plan for equipment failure. “Sea stories” should be selected carefully; the goal is to present the information. Editing ensures the well-planned lesson reaches the audience.</a:t>
            </a:r>
          </a:p>
          <a:p>
            <a:r>
              <a:rPr lang="en-US" b="1" dirty="0"/>
              <a:t>Practicing</a:t>
            </a:r>
            <a:endParaRPr lang="en-US" dirty="0"/>
          </a:p>
          <a:p>
            <a:r>
              <a:rPr lang="en-US" dirty="0"/>
              <a:t>Practicing repeatedly is paramount. During each practice, </a:t>
            </a:r>
            <a:r>
              <a:rPr lang="en-US" b="1" i="1" u="sng" dirty="0"/>
              <a:t>time the presentation</a:t>
            </a:r>
            <a:r>
              <a:rPr lang="en-US" dirty="0"/>
              <a:t>. Keep to the time allocated. Plan for unanticipated questions and use the parking lot / anchorage when necessary. Enlist family or friends to be the audience and request feedback. Look for crutch words, “uhh”, “umm”, or “you know”. Talk to the students; </a:t>
            </a:r>
            <a:r>
              <a:rPr lang="en-US" b="1" i="1" u="sng" dirty="0"/>
              <a:t>don’t talk to the screen</a:t>
            </a:r>
            <a:r>
              <a:rPr lang="en-US" dirty="0"/>
              <a:t>. The best actors and comedians spend hours honing their material; emulate that model.  </a:t>
            </a:r>
            <a:r>
              <a:rPr lang="en-US" b="1" cap="all" dirty="0"/>
              <a:t>Do not read the slides</a:t>
            </a:r>
            <a:r>
              <a:rPr lang="en-US" dirty="0"/>
              <a:t>; if that is all that is required, give the slides to the students; they will thank the instructor for it!</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43813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388938"/>
            <a:ext cx="3803650" cy="2852737"/>
          </a:xfrm>
        </p:spPr>
      </p:sp>
      <p:sp>
        <p:nvSpPr>
          <p:cNvPr id="3" name="Notes Placeholder 2"/>
          <p:cNvSpPr>
            <a:spLocks noGrp="1"/>
          </p:cNvSpPr>
          <p:nvPr>
            <p:ph type="body" idx="1"/>
          </p:nvPr>
        </p:nvSpPr>
        <p:spPr>
          <a:xfrm>
            <a:off x="474562" y="3923818"/>
            <a:ext cx="6296628" cy="4737026"/>
          </a:xfrm>
        </p:spPr>
        <p:txBody>
          <a:bodyPr/>
          <a:lstStyle/>
          <a:p>
            <a:r>
              <a:rPr lang="en-US" sz="1200" b="1" i="0" u="none" strike="noStrike" kern="1200" cap="none" dirty="0">
                <a:solidFill>
                  <a:schemeClr val="dk1"/>
                </a:solidFill>
                <a:effectLst/>
                <a:latin typeface="Calibri"/>
                <a:ea typeface="Calibri"/>
                <a:cs typeface="Calibri"/>
                <a:sym typeface="Calibri"/>
              </a:rPr>
              <a:t>Instruction Best Practices</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Adult learning programs should be designed and developed to:</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adapt to the needs of the students</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have as much choice as possible in methods of instruction</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capitalize on the experiences of the participants</a:t>
            </a:r>
          </a:p>
          <a:p>
            <a:r>
              <a:rPr lang="en-US" sz="1200" b="0" i="0" u="none" strike="noStrike" kern="1200" cap="none" dirty="0">
                <a:solidFill>
                  <a:schemeClr val="dk1"/>
                </a:solidFill>
                <a:effectLst/>
                <a:latin typeface="Calibri"/>
                <a:ea typeface="Calibri"/>
                <a:cs typeface="Calibri"/>
                <a:sym typeface="Calibri"/>
              </a:rPr>
              <a:t>Use a lesson plan, even if you’ve taught the course many times.</a:t>
            </a:r>
          </a:p>
          <a:p>
            <a:r>
              <a:rPr lang="en-US" sz="1200" b="0" i="0" u="none" strike="noStrike" kern="1200" cap="none" dirty="0">
                <a:solidFill>
                  <a:schemeClr val="dk1"/>
                </a:solidFill>
                <a:effectLst/>
                <a:latin typeface="Calibri"/>
                <a:ea typeface="Calibri"/>
                <a:cs typeface="Calibri"/>
                <a:sym typeface="Calibri"/>
              </a:rPr>
              <a:t>Keep the lesson, class or training session:</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on-time – each class starts and finishes at the prescribed time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on-track – relevant to the subject or skill</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on-target – aimed at achieving the goals and objectives </a:t>
            </a:r>
          </a:p>
          <a:p>
            <a:r>
              <a:rPr lang="en-US" sz="1200" b="0" i="0" u="none" strike="noStrike" kern="1200" cap="none" dirty="0">
                <a:solidFill>
                  <a:schemeClr val="dk1"/>
                </a:solidFill>
                <a:effectLst/>
                <a:latin typeface="Calibri"/>
                <a:ea typeface="Calibri"/>
                <a:cs typeface="Calibri"/>
                <a:sym typeface="Calibri"/>
              </a:rPr>
              <a:t>Use stories </a:t>
            </a:r>
            <a:r>
              <a:rPr lang="en-US" sz="1200" b="0" i="0" u="sng" strike="noStrike" kern="1200" cap="none" dirty="0">
                <a:solidFill>
                  <a:schemeClr val="dk1"/>
                </a:solidFill>
                <a:effectLst/>
                <a:latin typeface="Calibri"/>
                <a:ea typeface="Calibri"/>
                <a:cs typeface="Calibri"/>
                <a:sym typeface="Calibri"/>
              </a:rPr>
              <a:t>only</a:t>
            </a:r>
            <a:r>
              <a:rPr lang="en-US" sz="1200" b="0" i="0" u="none" strike="noStrike" kern="1200" cap="none" dirty="0">
                <a:solidFill>
                  <a:schemeClr val="dk1"/>
                </a:solidFill>
                <a:effectLst/>
                <a:latin typeface="Calibri"/>
                <a:ea typeface="Calibri"/>
                <a:cs typeface="Calibri"/>
                <a:sym typeface="Calibri"/>
              </a:rPr>
              <a:t> to illustrate a point.</a:t>
            </a:r>
          </a:p>
          <a:p>
            <a:r>
              <a:rPr lang="en-US" sz="1200" b="0" i="0" u="none" strike="noStrike" kern="1200" cap="none" dirty="0">
                <a:solidFill>
                  <a:schemeClr val="dk1"/>
                </a:solidFill>
                <a:effectLst/>
                <a:latin typeface="Calibri"/>
                <a:ea typeface="Calibri"/>
                <a:cs typeface="Calibri"/>
                <a:sym typeface="Calibri"/>
              </a:rPr>
              <a:t>Strive for continual improvement.</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At least once per year, record one of your classes; then watch the video or listen to the audio, to improve your teaching and reduce your flaws.</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road to continual improvement is paved with ongoing practice.</a:t>
            </a:r>
          </a:p>
          <a:p>
            <a:r>
              <a:rPr lang="en-US" sz="1200" b="0" i="0" u="none" strike="noStrike" kern="1200" cap="none" dirty="0">
                <a:solidFill>
                  <a:schemeClr val="dk1"/>
                </a:solidFill>
                <a:effectLst/>
                <a:latin typeface="Calibri"/>
                <a:ea typeface="Calibri"/>
                <a:cs typeface="Calibri"/>
                <a:sym typeface="Calibri"/>
              </a:rPr>
              <a:t>Respect your students, even the difficult ones. </a:t>
            </a:r>
          </a:p>
          <a:p>
            <a:endParaRPr lang="en-US" sz="1200" b="0"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There are NO dumb questions.</a:t>
            </a:r>
            <a:endParaRPr lang="en-US" b="1"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47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250825"/>
            <a:ext cx="3944938" cy="2960688"/>
          </a:xfrm>
        </p:spPr>
      </p:sp>
      <p:sp>
        <p:nvSpPr>
          <p:cNvPr id="3" name="Notes Placeholder 2"/>
          <p:cNvSpPr>
            <a:spLocks noGrp="1"/>
          </p:cNvSpPr>
          <p:nvPr>
            <p:ph type="body" idx="1"/>
          </p:nvPr>
        </p:nvSpPr>
        <p:spPr>
          <a:xfrm>
            <a:off x="154380" y="3460830"/>
            <a:ext cx="6780810" cy="5432466"/>
          </a:xfrm>
        </p:spPr>
        <p:txBody>
          <a:bodyPr/>
          <a:lstStyle/>
          <a:p>
            <a:pPr fontAlgn="base"/>
            <a:r>
              <a:rPr lang="en-US" sz="1200" b="0" i="0" u="none" strike="noStrike" kern="1200" cap="none" dirty="0">
                <a:solidFill>
                  <a:schemeClr val="dk1"/>
                </a:solidFill>
                <a:effectLst/>
                <a:latin typeface="Calibri"/>
                <a:ea typeface="Calibri"/>
                <a:cs typeface="Calibri"/>
                <a:sym typeface="Calibri"/>
              </a:rPr>
              <a:t>An effective instructor should also possess: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Content and Auxiliary expertise are a must and are usually “discovered” by the students early on in the instruction.  Answers to questions, clarifications, and specifications are obvious indicators of expertise; education and training practitioners are commonly referred to as “learned” professionals as compared to experienced trainers, providing different kinds of expertise.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Experience, related to the subject matter or content, is a powerful catalyst for cultivating a deeper understanding; anecdotes that reinforce the concept are a hallmark of “salty” sailors as compared to “learned” instructors.</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 professional appearance is the focus of a good first impression, and a good first impression sets the expectations for a favorable learning experience.</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Organizational skills are key to effective instruction and the proficiency to understand, connect and explain multiple related concepts or facets of a task is the basis for a common understanding and achieving the instruction goals. </a:t>
            </a:r>
          </a:p>
          <a:p>
            <a:pPr marL="171450" lvl="0" indent="-17145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Professionalism in manner, techniques, and methods, like appearance, serve to improve the impression and motivates the individual to focus on the content and the concepts with neither unseemly nor unsightly  distractions and with </a:t>
            </a:r>
            <a:r>
              <a:rPr lang="en-US" sz="1200" b="0" i="0" u="none" strike="noStrike" kern="1200" cap="none" dirty="0" smtClean="0">
                <a:solidFill>
                  <a:schemeClr val="dk1"/>
                </a:solidFill>
                <a:effectLst/>
                <a:latin typeface="Calibri"/>
                <a:ea typeface="Calibri"/>
                <a:cs typeface="Calibri"/>
                <a:sym typeface="Calibri"/>
              </a:rPr>
              <a:t>neither </a:t>
            </a:r>
            <a:r>
              <a:rPr lang="en-US" sz="1200" b="0" i="0" u="none" strike="noStrike" kern="1200" cap="none" dirty="0">
                <a:solidFill>
                  <a:schemeClr val="dk1"/>
                </a:solidFill>
                <a:effectLst/>
                <a:latin typeface="Calibri"/>
                <a:ea typeface="Calibri"/>
                <a:cs typeface="Calibri"/>
                <a:sym typeface="Calibri"/>
              </a:rPr>
              <a:t>inappropriate gestures nor unsavory language.</a:t>
            </a:r>
          </a:p>
          <a:p>
            <a:pPr fontAlgn="base"/>
            <a:r>
              <a:rPr lang="en-US" sz="1200" b="0" i="0" u="none" strike="noStrike" kern="1200" cap="none" dirty="0">
                <a:solidFill>
                  <a:schemeClr val="dk1"/>
                </a:solidFill>
                <a:effectLst/>
                <a:latin typeface="Calibri"/>
                <a:ea typeface="Calibri"/>
                <a:cs typeface="Calibri"/>
                <a:sym typeface="Calibri"/>
              </a:rPr>
              <a:t> </a:t>
            </a:r>
            <a:endParaRPr lang="en-US" sz="6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An instructor must consciously apply these characteristics in order to facilitate learning. </a:t>
            </a:r>
          </a:p>
          <a:p>
            <a:pPr fontAlgn="base"/>
            <a:r>
              <a:rPr lang="en-US" sz="1200" b="1" i="1" u="none" strike="noStrike" kern="1200" cap="none" dirty="0">
                <a:solidFill>
                  <a:schemeClr val="dk1"/>
                </a:solidFill>
                <a:effectLst/>
                <a:latin typeface="Calibri"/>
                <a:ea typeface="Calibri"/>
                <a:cs typeface="Calibri"/>
                <a:sym typeface="Calibri"/>
              </a:rPr>
              <a:t>When teaching adult learners, EFFECTIVE instructor trainers will always apply the basic training techniques and good instructor characteristics. Adult learners do not automatically grant credibility to individuals simply because they are in positions of authority or responsibility. </a:t>
            </a:r>
            <a:endParaRPr lang="en-US" sz="1200" b="0" i="0" u="none" strike="noStrike" kern="1200" cap="none" dirty="0">
              <a:solidFill>
                <a:schemeClr val="dk1"/>
              </a:solidFill>
              <a:effectLst/>
              <a:latin typeface="Calibri"/>
              <a:ea typeface="Calibri"/>
              <a:cs typeface="Calibri"/>
              <a:sym typeface="Calibri"/>
            </a:endParaRPr>
          </a:p>
          <a:p>
            <a:pPr fontAlgn="base"/>
            <a:r>
              <a:rPr lang="en-US" b="0" i="0" u="none" strike="noStrike" kern="1200" cap="none" dirty="0">
                <a:solidFill>
                  <a:schemeClr val="dk1"/>
                </a:solidFill>
                <a:effectLst/>
                <a:latin typeface="Calibri"/>
                <a:ea typeface="Calibri"/>
                <a:cs typeface="Calibri"/>
                <a:sym typeface="Calibri"/>
              </a:rPr>
              <a:t> </a:t>
            </a:r>
            <a:r>
              <a:rPr lang="en-US" sz="600" b="0" i="0" u="none" strike="noStrike" kern="1200" cap="none" dirty="0">
                <a:solidFill>
                  <a:schemeClr val="dk1"/>
                </a:solidFill>
                <a:effectLst/>
                <a:latin typeface="Calibri"/>
                <a:ea typeface="Calibri"/>
                <a:cs typeface="Calibri"/>
                <a:sym typeface="Calibri"/>
              </a:rPr>
              <a:t> </a:t>
            </a:r>
            <a:endParaRPr lang="en-US"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Remember that the time and care invested in preparing for each lesson will influence the instructor’s credibility with the audience.</a:t>
            </a:r>
          </a:p>
          <a:p>
            <a:pPr fontAlgn="base"/>
            <a:r>
              <a:rPr lang="en-US" sz="600" b="0" i="0" u="none" strike="noStrike" kern="1200" cap="none" dirty="0">
                <a:solidFill>
                  <a:schemeClr val="dk1"/>
                </a:solidFill>
                <a:effectLst/>
                <a:latin typeface="Calibri"/>
                <a:ea typeface="Calibri"/>
                <a:cs typeface="Calibri"/>
                <a:sym typeface="Calibri"/>
              </a:rPr>
              <a:t> </a:t>
            </a:r>
          </a:p>
          <a:p>
            <a:pPr fontAlgn="base"/>
            <a:r>
              <a:rPr lang="en-US" sz="1200" b="0" i="0" u="none" strike="noStrike" kern="1200" cap="none" dirty="0">
                <a:solidFill>
                  <a:schemeClr val="dk1"/>
                </a:solidFill>
                <a:effectLst/>
                <a:latin typeface="Calibri"/>
                <a:ea typeface="Calibri"/>
                <a:cs typeface="Calibri"/>
                <a:sym typeface="Calibri"/>
              </a:rPr>
              <a:t>Most anyone can become a competent instructor. Some will develop into truly superior instructors. The starting place, however, is the same for all: theory, practical application and ongoing practice.</a:t>
            </a:r>
          </a:p>
          <a:p>
            <a:pPr fontAlgn="base"/>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56932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6975" y="258763"/>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387927" y="3962400"/>
            <a:ext cx="6428509" cy="4698444"/>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endParaRPr sz="14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74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B1C91E4-2C8E-42D5-AD9C-9C3D41EE8E28}"/>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xmlns="" id="{73B11A9D-509B-48DF-B310-F136E87448F6}"/>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xmlns=""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dirty="0"/>
          </a:p>
        </p:txBody>
      </p:sp>
    </p:spTree>
    <p:extLst>
      <p:ext uri="{BB962C8B-B14F-4D97-AF65-F5344CB8AC3E}">
        <p14:creationId xmlns:p14="http://schemas.microsoft.com/office/powerpoint/2010/main" val="70766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B59EF9B-99DF-421C-8551-AB12AD1611D4}"/>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xmlns="" id="{16D84E17-E927-4B9E-86C8-11C8653302EB}"/>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xmlns=""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dirty="0"/>
          </a:p>
        </p:txBody>
      </p:sp>
    </p:spTree>
    <p:extLst>
      <p:ext uri="{BB962C8B-B14F-4D97-AF65-F5344CB8AC3E}">
        <p14:creationId xmlns:p14="http://schemas.microsoft.com/office/powerpoint/2010/main" val="247340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69427C6-6235-4D2B-B370-A5A91F73A0EB}"/>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xmlns="" id="{EB1FC5EF-5059-47E2-BB46-96371B3B105C}"/>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xmlns=""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dirty="0"/>
          </a:p>
        </p:txBody>
      </p:sp>
    </p:spTree>
    <p:extLst>
      <p:ext uri="{BB962C8B-B14F-4D97-AF65-F5344CB8AC3E}">
        <p14:creationId xmlns:p14="http://schemas.microsoft.com/office/powerpoint/2010/main" val="2752323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D6B6A96-78FF-499A-95B9-D5956E7E8957}"/>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xmlns="" id="{1B60F202-63CC-47C8-8092-204EC0F200AE}"/>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xmlns=""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dirty="0"/>
          </a:p>
        </p:txBody>
      </p:sp>
    </p:spTree>
    <p:extLst>
      <p:ext uri="{BB962C8B-B14F-4D97-AF65-F5344CB8AC3E}">
        <p14:creationId xmlns:p14="http://schemas.microsoft.com/office/powerpoint/2010/main" val="1792946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FD5EDB7-6036-4647-95F3-9F687EAD02C6}"/>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xmlns="" id="{7EB9030B-867D-47AF-AD41-E52AF94EF56D}"/>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xmlns=""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dirty="0"/>
          </a:p>
        </p:txBody>
      </p:sp>
    </p:spTree>
    <p:extLst>
      <p:ext uri="{BB962C8B-B14F-4D97-AF65-F5344CB8AC3E}">
        <p14:creationId xmlns:p14="http://schemas.microsoft.com/office/powerpoint/2010/main" val="215970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DADA9C-447E-45EA-8E54-56CF00506B9A}"/>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xmlns="" id="{0B5F7B43-E111-4535-97FC-ACDFC0948D69}"/>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xmlns=""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dirty="0"/>
          </a:p>
        </p:txBody>
      </p:sp>
    </p:spTree>
    <p:extLst>
      <p:ext uri="{BB962C8B-B14F-4D97-AF65-F5344CB8AC3E}">
        <p14:creationId xmlns:p14="http://schemas.microsoft.com/office/powerpoint/2010/main" val="222761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401A9C-B4E1-4C30-8CD1-1A1A9A9D68C8}"/>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xmlns="" id="{8B537FD5-7C89-4206-8019-DD4A6B6C300D}"/>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xmlns=""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dirty="0"/>
          </a:p>
        </p:txBody>
      </p:sp>
    </p:spTree>
    <p:extLst>
      <p:ext uri="{BB962C8B-B14F-4D97-AF65-F5344CB8AC3E}">
        <p14:creationId xmlns:p14="http://schemas.microsoft.com/office/powerpoint/2010/main" val="2520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4" name="Shape 54"/>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55" name="Shape 55"/>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8" name="Shape 5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1" name="Shape 61"/>
          <p:cNvSpPr txBox="1">
            <a:spLocks noGrp="1"/>
          </p:cNvSpPr>
          <p:nvPr>
            <p:ph type="body" idx="1"/>
          </p:nvPr>
        </p:nvSpPr>
        <p:spPr>
          <a:xfrm rot="5400000">
            <a:off x="2308949" y="-251549"/>
            <a:ext cx="45261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txBox="1">
            <a:spLocks noGrp="1"/>
          </p:cNvSpPr>
          <p:nvPr>
            <p:ph type="body" idx="1"/>
          </p:nvPr>
        </p:nvSpPr>
        <p:spPr>
          <a:xfrm rot="5400000">
            <a:off x="541348" y="190487"/>
            <a:ext cx="5851500" cy="6019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9" name="Shape 6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Copyright 2018 - Coast Guard Auxiliary Association, Inc.</a:t>
            </a:r>
          </a:p>
        </p:txBody>
      </p:sp>
      <p:sp>
        <p:nvSpPr>
          <p:cNvPr id="4" name="Rectangle 6"/>
          <p:cNvSpPr>
            <a:spLocks noGrp="1" noChangeArrowheads="1"/>
          </p:cNvSpPr>
          <p:nvPr>
            <p:ph type="sldNum" sz="quarter" idx="12"/>
          </p:nvPr>
        </p:nvSpPr>
        <p:spPr>
          <a:ln/>
        </p:spPr>
        <p:txBody>
          <a:bodyPr/>
          <a:lstStyle>
            <a:lvl1pPr>
              <a:defRPr/>
            </a:lvl1pPr>
          </a:lstStyle>
          <a:p>
            <a:pPr>
              <a:defRPr/>
            </a:pPr>
            <a:fld id="{C7BAE93B-3A88-4B24-AB10-FBDF44CBB6F3}" type="slidenum">
              <a:rPr lang="en-US" altLang="en-US"/>
              <a:pPr>
                <a:defRPr/>
              </a:pPr>
              <a:t>‹#›</a:t>
            </a:fld>
            <a:r>
              <a:rPr lang="en-US" altLang="en-US" dirty="0"/>
              <a:t> of 25</a:t>
            </a:r>
          </a:p>
        </p:txBody>
      </p:sp>
    </p:spTree>
    <p:extLst>
      <p:ext uri="{BB962C8B-B14F-4D97-AF65-F5344CB8AC3E}">
        <p14:creationId xmlns:p14="http://schemas.microsoft.com/office/powerpoint/2010/main" val="357896673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xmlns=""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xmlns=""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dirty="0"/>
          </a:p>
        </p:txBody>
      </p:sp>
      <p:sp>
        <p:nvSpPr>
          <p:cNvPr id="7173" name="Rectangle 5">
            <a:extLst>
              <a:ext uri="{FF2B5EF4-FFF2-40B4-BE49-F238E27FC236}">
                <a16:creationId xmlns:a16="http://schemas.microsoft.com/office/drawing/2014/main" xmlns=""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dirty="0"/>
          </a:p>
        </p:txBody>
      </p:sp>
      <p:sp>
        <p:nvSpPr>
          <p:cNvPr id="7174" name="Rectangle 6">
            <a:extLst>
              <a:ext uri="{FF2B5EF4-FFF2-40B4-BE49-F238E27FC236}">
                <a16:creationId xmlns:a16="http://schemas.microsoft.com/office/drawing/2014/main" xmlns=""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dirty="0"/>
          </a:p>
        </p:txBody>
      </p:sp>
      <p:pic>
        <p:nvPicPr>
          <p:cNvPr id="7175" name="Picture 7" descr="01 aux logo 3d copy">
            <a:extLst>
              <a:ext uri="{FF2B5EF4-FFF2-40B4-BE49-F238E27FC236}">
                <a16:creationId xmlns:a16="http://schemas.microsoft.com/office/drawing/2014/main" xmlns=""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meland logo tipped copy">
            <a:extLst>
              <a:ext uri="{FF2B5EF4-FFF2-40B4-BE49-F238E27FC236}">
                <a16:creationId xmlns:a16="http://schemas.microsoft.com/office/drawing/2014/main" xmlns="" id="{F39A9A87-EEAB-4BDC-9BCA-7F2E2BEC4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0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30E398-904D-4D06-89C2-2E91F92CAA0B}"/>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xmlns="" id="{BE4C6625-5E42-4CE0-88C1-FC58EB3DD166}"/>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xmlns=""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dirty="0"/>
          </a:p>
        </p:txBody>
      </p:sp>
    </p:spTree>
    <p:extLst>
      <p:ext uri="{BB962C8B-B14F-4D97-AF65-F5344CB8AC3E}">
        <p14:creationId xmlns:p14="http://schemas.microsoft.com/office/powerpoint/2010/main" val="369257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xmlns="" id="{11A8F9F9-A8C7-460B-AF01-F717AB8C588B}"/>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xmlns="" id="{708D1EE7-47BD-4DB9-B1B9-359B434B63D9}"/>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xmlns=""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dirty="0"/>
          </a:p>
        </p:txBody>
      </p:sp>
    </p:spTree>
    <p:extLst>
      <p:ext uri="{BB962C8B-B14F-4D97-AF65-F5344CB8AC3E}">
        <p14:creationId xmlns:p14="http://schemas.microsoft.com/office/powerpoint/2010/main" val="236452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404C5EB-4FA7-44B6-B6F2-87917A994FD8}"/>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xmlns="" id="{16F534B2-826A-479A-80F6-5626AC3F2147}"/>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xmlns=""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dirty="0"/>
          </a:p>
        </p:txBody>
      </p:sp>
    </p:spTree>
    <p:extLst>
      <p:ext uri="{BB962C8B-B14F-4D97-AF65-F5344CB8AC3E}">
        <p14:creationId xmlns:p14="http://schemas.microsoft.com/office/powerpoint/2010/main" val="2730956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xmlns=""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dirty="0"/>
          </a:p>
        </p:txBody>
      </p:sp>
      <p:sp>
        <p:nvSpPr>
          <p:cNvPr id="6148" name="Rectangle 4">
            <a:extLst>
              <a:ext uri="{FF2B5EF4-FFF2-40B4-BE49-F238E27FC236}">
                <a16:creationId xmlns:a16="http://schemas.microsoft.com/office/drawing/2014/main" xmlns=""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ltLang="en-US" dirty="0"/>
          </a:p>
        </p:txBody>
      </p:sp>
      <p:sp>
        <p:nvSpPr>
          <p:cNvPr id="6149" name="Rectangle 5">
            <a:extLst>
              <a:ext uri="{FF2B5EF4-FFF2-40B4-BE49-F238E27FC236}">
                <a16:creationId xmlns:a16="http://schemas.microsoft.com/office/drawing/2014/main" xmlns=""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dirty="0"/>
          </a:p>
        </p:txBody>
      </p:sp>
      <p:pic>
        <p:nvPicPr>
          <p:cNvPr id="6150" name="Picture 6" descr="01 aux logo 3d copy">
            <a:extLst>
              <a:ext uri="{FF2B5EF4-FFF2-40B4-BE49-F238E27FC236}">
                <a16:creationId xmlns:a16="http://schemas.microsoft.com/office/drawing/2014/main" xmlns=""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omeland logo tipped copy">
            <a:extLst>
              <a:ext uri="{FF2B5EF4-FFF2-40B4-BE49-F238E27FC236}">
                <a16:creationId xmlns:a16="http://schemas.microsoft.com/office/drawing/2014/main" xmlns="" id="{049F1E7D-0522-43C6-AB0B-71E27ACD1D7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
        <p:nvSpPr>
          <p:cNvPr id="6152" name="Rectangle 8">
            <a:extLst>
              <a:ext uri="{FF2B5EF4-FFF2-40B4-BE49-F238E27FC236}">
                <a16:creationId xmlns:a16="http://schemas.microsoft.com/office/drawing/2014/main" xmlns=""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29725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capt.karen.miller@gmail.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Documents/On%20D/11-1%20Stuff/2020%20Public%20Education/Boat%20America/2021%20Boat%20America%20Course%20for%2011-1%20PE/thinktheme.wav"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hyperlink" Target="../Documents/On%20D/11-1%20Stuff/2020%20Public%20Education/Boat%20America/2021%20Boat%20America%20Course%20for%2011-1%20PE/thatsall.wa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itle 1">
            <a:extLst>
              <a:ext uri="{FF2B5EF4-FFF2-40B4-BE49-F238E27FC236}">
                <a16:creationId xmlns:a16="http://schemas.microsoft.com/office/drawing/2014/main" xmlns="" id="{27ED73B8-9257-46F0-96D1-4F748BF3BAF6}"/>
              </a:ext>
            </a:extLst>
          </p:cNvPr>
          <p:cNvSpPr>
            <a:spLocks noGrp="1"/>
          </p:cNvSpPr>
          <p:nvPr>
            <p:ph type="ctrTitle"/>
          </p:nvPr>
        </p:nvSpPr>
        <p:spPr>
          <a:xfrm>
            <a:off x="914400" y="0"/>
            <a:ext cx="7772400" cy="1470000"/>
          </a:xfrm>
        </p:spPr>
        <p:txBody>
          <a:bodyPr/>
          <a:lstStyle/>
          <a:p>
            <a:r>
              <a:rPr lang="en-US" dirty="0">
                <a:solidFill>
                  <a:schemeClr val="bg1"/>
                </a:solidFill>
              </a:rPr>
              <a:t>Introduction</a:t>
            </a:r>
          </a:p>
        </p:txBody>
      </p:sp>
      <p:sp>
        <p:nvSpPr>
          <p:cNvPr id="89" name="Shape 89"/>
          <p:cNvSpPr txBox="1"/>
          <p:nvPr/>
        </p:nvSpPr>
        <p:spPr>
          <a:xfrm>
            <a:off x="3938075" y="483125"/>
            <a:ext cx="5085000" cy="402624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Calibri"/>
              <a:buNone/>
            </a:pPr>
            <a:r>
              <a:rPr lang="en-US" sz="4800" b="1" dirty="0">
                <a:solidFill>
                  <a:srgbClr val="002060"/>
                </a:solidFill>
                <a:latin typeface="+mj-lt"/>
                <a:ea typeface="Calibri"/>
                <a:cs typeface="Calibri"/>
                <a:sym typeface="Calibri"/>
              </a:rPr>
              <a:t>USCG Auxiliary Instructor Development </a:t>
            </a:r>
            <a:endParaRPr lang="en-US" sz="4800" b="1" i="0" u="none" strike="noStrike" cap="none" dirty="0">
              <a:solidFill>
                <a:srgbClr val="002060"/>
              </a:solidFill>
              <a:latin typeface="+mj-lt"/>
              <a:ea typeface="Calibri"/>
              <a:cs typeface="Calibri"/>
              <a:sym typeface="Calibri"/>
            </a:endParaRP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a:solidFill>
                  <a:srgbClr val="002060"/>
                </a:solidFill>
                <a:latin typeface="+mj-lt"/>
                <a:ea typeface="Calibri"/>
                <a:cs typeface="Calibri"/>
                <a:sym typeface="Calibri"/>
              </a:rPr>
              <a:t>2020</a:t>
            </a:r>
          </a:p>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Font typeface="Arial"/>
              <a:buNone/>
            </a:pPr>
            <a:endParaRPr sz="6000" b="1" i="0" u="none" strike="noStrike" cap="none" dirty="0">
              <a:solidFill>
                <a:srgbClr val="0000FF"/>
              </a:solidFill>
              <a:latin typeface="Calibri"/>
              <a:ea typeface="Calibri"/>
              <a:cs typeface="Calibri"/>
              <a:sym typeface="Calibri"/>
            </a:endParaRP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t>1</a:t>
            </a:fld>
            <a:endParaRPr lang="en-US" sz="1200" dirty="0">
              <a:solidFill>
                <a:srgbClr val="888888"/>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660" y="2816498"/>
            <a:ext cx="3385743" cy="338574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Expectations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3040" y="1097280"/>
            <a:ext cx="7315200" cy="4572000"/>
          </a:xfrm>
        </p:spPr>
        <p:txBody>
          <a:bodyPr/>
          <a:lstStyle/>
          <a:p>
            <a:pPr marL="457200" lvl="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Actively participate in class discussions and group exercises.</a:t>
            </a:r>
          </a:p>
          <a:p>
            <a:pPr marL="457200" lvl="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Accurately complete lesson plans for review.</a:t>
            </a:r>
          </a:p>
          <a:p>
            <a:pPr marL="457200" lvl="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Prepare and conduct an initial 15 to 30 minute training event on a subject of your choice.</a:t>
            </a:r>
          </a:p>
          <a:p>
            <a:pPr marL="457200" lvl="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Complete the Performance Qualification Standard (PQS) tasks with a certified Instructor mentor</a:t>
            </a:r>
          </a:p>
          <a:p>
            <a:pPr marL="457200" lvl="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Conduct a 1 to 2 hour Public Education or Member Training event.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alt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10</a:t>
            </a:fld>
            <a:endParaRPr lang="en-US" altLang="en-US" dirty="0"/>
          </a:p>
        </p:txBody>
      </p:sp>
    </p:spTree>
    <p:extLst>
      <p:ext uri="{BB962C8B-B14F-4D97-AF65-F5344CB8AC3E}">
        <p14:creationId xmlns:p14="http://schemas.microsoft.com/office/powerpoint/2010/main" val="282101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 Goals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9" y="1463040"/>
            <a:ext cx="7315200" cy="4572000"/>
          </a:xfrm>
        </p:spPr>
        <p:txBody>
          <a:bodyPr/>
          <a:lstStyle/>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Introduction to Instructor Competencies</a:t>
            </a:r>
          </a:p>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Lesson planning training</a:t>
            </a:r>
          </a:p>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Updated skill training</a:t>
            </a:r>
          </a:p>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Offer procedures and tools to use when conducting a training event</a:t>
            </a:r>
          </a:p>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Opportunities to practice using classroom tools and techniques</a:t>
            </a:r>
            <a:endParaRPr lang="en-US" alt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11</a:t>
            </a:fld>
            <a:endParaRPr lang="en-US" altLang="en-US" dirty="0"/>
          </a:p>
        </p:txBody>
      </p:sp>
    </p:spTree>
    <p:extLst>
      <p:ext uri="{BB962C8B-B14F-4D97-AF65-F5344CB8AC3E}">
        <p14:creationId xmlns:p14="http://schemas.microsoft.com/office/powerpoint/2010/main" val="10060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3040" y="1463040"/>
            <a:ext cx="7315200" cy="4572000"/>
          </a:xfrm>
        </p:spPr>
        <p:txBody>
          <a:bodyPr/>
          <a:lstStyle/>
          <a:p>
            <a:pPr marL="457200" lvl="0" indent="-457200" algn="l">
              <a:lnSpc>
                <a:spcPts val="48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Definition of Effective and Efficient Instructors</a:t>
            </a:r>
          </a:p>
          <a:p>
            <a:pPr marL="457200" lvl="0" indent="-457200" algn="l">
              <a:lnSpc>
                <a:spcPts val="48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Introduction to 14 Instructor Competencies</a:t>
            </a:r>
          </a:p>
          <a:p>
            <a:pPr marL="457200" lvl="0" indent="-457200" algn="l">
              <a:lnSpc>
                <a:spcPts val="48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Influencing Learning</a:t>
            </a:r>
          </a:p>
          <a:p>
            <a:pPr marL="457200" lvl="0" indent="-457200" algn="l">
              <a:lnSpc>
                <a:spcPts val="48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Types of Learning</a:t>
            </a:r>
          </a:p>
          <a:p>
            <a:pPr marL="457200" lvl="0" indent="-457200" algn="l">
              <a:lnSpc>
                <a:spcPts val="48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Positive Learning Environment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l"/>
            <a:endParaRPr lang="en-US" alt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12</a:t>
            </a:fld>
            <a:endParaRPr lang="en-US" altLang="en-US" dirty="0"/>
          </a:p>
        </p:txBody>
      </p:sp>
      <p:sp>
        <p:nvSpPr>
          <p:cNvPr id="7" name="Rectangle 2">
            <a:extLst>
              <a:ext uri="{FF2B5EF4-FFF2-40B4-BE49-F238E27FC236}">
                <a16:creationId xmlns:a16="http://schemas.microsoft.com/office/drawing/2014/main" xmlns="" id="{72F23DF1-B232-4F39-96A5-358C3ACB6404}"/>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Unit 2 - Instructor Competencies</a:t>
            </a: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80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14 Instructor Competencies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3040" y="1097280"/>
            <a:ext cx="7315200" cy="4572000"/>
          </a:xfrm>
        </p:spPr>
        <p:txBody>
          <a:bodyPr/>
          <a:lstStyle/>
          <a:p>
            <a:pPr marL="457200" lvl="0" indent="-457200" algn="l">
              <a:spcAft>
                <a:spcPts val="1800"/>
              </a:spcAft>
            </a:pPr>
            <a:r>
              <a:rPr lang="en-US" sz="3600" dirty="0">
                <a:latin typeface="Arial" panose="020B0604020202020204" pitchFamily="34" charset="0"/>
                <a:cs typeface="Arial" panose="020B0604020202020204" pitchFamily="34" charset="0"/>
              </a:rPr>
              <a:t>1. Analyze course </a:t>
            </a:r>
            <a:r>
              <a:rPr lang="en-US" sz="3600" u="sng" dirty="0">
                <a:latin typeface="Arial" panose="020B0604020202020204" pitchFamily="34" charset="0"/>
                <a:cs typeface="Arial" panose="020B0604020202020204" pitchFamily="34" charset="0"/>
              </a:rPr>
              <a:t>material</a:t>
            </a:r>
            <a:r>
              <a:rPr lang="en-US" sz="3600" dirty="0">
                <a:latin typeface="Arial" panose="020B0604020202020204" pitchFamily="34" charset="0"/>
                <a:cs typeface="Arial" panose="020B0604020202020204" pitchFamily="34" charset="0"/>
              </a:rPr>
              <a:t> and learner </a:t>
            </a:r>
            <a:r>
              <a:rPr lang="en-US" sz="3600" u="sng" dirty="0">
                <a:latin typeface="Arial" panose="020B0604020202020204" pitchFamily="34" charset="0"/>
                <a:cs typeface="Arial" panose="020B0604020202020204" pitchFamily="34" charset="0"/>
              </a:rPr>
              <a:t>information</a:t>
            </a:r>
            <a:endParaRPr lang="en-US" sz="3600" dirty="0">
              <a:latin typeface="Arial" panose="020B0604020202020204" pitchFamily="34" charset="0"/>
              <a:cs typeface="Arial" panose="020B0604020202020204" pitchFamily="34" charset="0"/>
            </a:endParaRPr>
          </a:p>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2. Assure site and classroom </a:t>
            </a:r>
            <a:r>
              <a:rPr lang="en-US" sz="3600" u="sng" dirty="0">
                <a:latin typeface="Arial" panose="020B0604020202020204" pitchFamily="34" charset="0"/>
                <a:cs typeface="Arial" panose="020B0604020202020204" pitchFamily="34" charset="0"/>
              </a:rPr>
              <a:t>preparation</a:t>
            </a:r>
            <a:r>
              <a:rPr lang="en-US" sz="3600" dirty="0">
                <a:latin typeface="Arial" panose="020B0604020202020204" pitchFamily="34" charset="0"/>
                <a:cs typeface="Arial" panose="020B0604020202020204" pitchFamily="34" charset="0"/>
              </a:rPr>
              <a:t>  </a:t>
            </a:r>
          </a:p>
          <a:p>
            <a:pPr marL="457200" lvl="0" indent="-457200" algn="l">
              <a:spcAft>
                <a:spcPts val="1800"/>
              </a:spcAft>
            </a:pPr>
            <a:r>
              <a:rPr lang="en-US" sz="3600" dirty="0">
                <a:latin typeface="Arial" panose="020B0604020202020204" pitchFamily="34" charset="0"/>
                <a:cs typeface="Arial" panose="020B0604020202020204" pitchFamily="34" charset="0"/>
              </a:rPr>
              <a:t>3. Establish and maintain instructor </a:t>
            </a:r>
            <a:r>
              <a:rPr lang="en-US" sz="3600" u="sng" dirty="0">
                <a:latin typeface="Arial" panose="020B0604020202020204" pitchFamily="34" charset="0"/>
                <a:cs typeface="Arial" panose="020B0604020202020204" pitchFamily="34" charset="0"/>
              </a:rPr>
              <a:t>credibility</a:t>
            </a:r>
            <a:endParaRPr 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13</a:t>
            </a:fld>
            <a:endParaRPr lang="en-US" altLang="en-US" dirty="0"/>
          </a:p>
        </p:txBody>
      </p:sp>
    </p:spTree>
    <p:extLst>
      <p:ext uri="{BB962C8B-B14F-4D97-AF65-F5344CB8AC3E}">
        <p14:creationId xmlns:p14="http://schemas.microsoft.com/office/powerpoint/2010/main" val="279620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9" y="1097280"/>
            <a:ext cx="7315200" cy="4572000"/>
          </a:xfrm>
        </p:spPr>
        <p:txBody>
          <a:bodyPr/>
          <a:lstStyle/>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4. Manage the learning </a:t>
            </a:r>
            <a:r>
              <a:rPr lang="en-US" sz="3600" u="sng" dirty="0">
                <a:latin typeface="Arial" panose="020B0604020202020204" pitchFamily="34" charset="0"/>
                <a:cs typeface="Arial" panose="020B0604020202020204" pitchFamily="34" charset="0"/>
              </a:rPr>
              <a:t>environment</a:t>
            </a:r>
            <a:endParaRPr lang="en-US" sz="3600" dirty="0">
              <a:latin typeface="Arial" panose="020B0604020202020204" pitchFamily="34" charset="0"/>
              <a:cs typeface="Arial" panose="020B0604020202020204" pitchFamily="34" charset="0"/>
            </a:endParaRPr>
          </a:p>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5. Demonstrate effective </a:t>
            </a:r>
            <a:r>
              <a:rPr lang="en-US" sz="3600" u="sng" dirty="0">
                <a:latin typeface="Arial" panose="020B0604020202020204" pitchFamily="34" charset="0"/>
                <a:cs typeface="Arial" panose="020B0604020202020204" pitchFamily="34" charset="0"/>
              </a:rPr>
              <a:t>communication</a:t>
            </a:r>
            <a:r>
              <a:rPr lang="en-US" sz="3600" dirty="0">
                <a:latin typeface="Arial" panose="020B0604020202020204" pitchFamily="34" charset="0"/>
                <a:cs typeface="Arial" panose="020B0604020202020204" pitchFamily="34" charset="0"/>
              </a:rPr>
              <a:t> skills</a:t>
            </a:r>
          </a:p>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6. Demonstrate effective </a:t>
            </a:r>
            <a:r>
              <a:rPr lang="en-US" sz="3600" u="sng" dirty="0">
                <a:latin typeface="Arial" panose="020B0604020202020204" pitchFamily="34" charset="0"/>
                <a:cs typeface="Arial" panose="020B0604020202020204" pitchFamily="34" charset="0"/>
              </a:rPr>
              <a:t>presentation</a:t>
            </a:r>
            <a:r>
              <a:rPr lang="en-US" sz="3600" dirty="0">
                <a:latin typeface="Arial" panose="020B0604020202020204" pitchFamily="34" charset="0"/>
                <a:cs typeface="Arial" panose="020B0604020202020204" pitchFamily="34" charset="0"/>
              </a:rPr>
              <a:t> skills</a:t>
            </a:r>
          </a:p>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7. Demonstrate effective </a:t>
            </a:r>
            <a:r>
              <a:rPr lang="en-US" sz="3600" u="sng" dirty="0">
                <a:latin typeface="Arial" panose="020B0604020202020204" pitchFamily="34" charset="0"/>
                <a:cs typeface="Arial" panose="020B0604020202020204" pitchFamily="34" charset="0"/>
              </a:rPr>
              <a:t>questioning</a:t>
            </a:r>
            <a:r>
              <a:rPr lang="en-US" sz="3600" dirty="0">
                <a:latin typeface="Arial" panose="020B0604020202020204" pitchFamily="34" charset="0"/>
                <a:cs typeface="Arial" panose="020B0604020202020204" pitchFamily="34" charset="0"/>
              </a:rPr>
              <a:t> skills</a:t>
            </a: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14</a:t>
            </a:fld>
            <a:endParaRPr lang="en-US" altLang="en-US" dirty="0"/>
          </a:p>
        </p:txBody>
      </p:sp>
      <p:sp>
        <p:nvSpPr>
          <p:cNvPr id="11" name="Rectangle 2">
            <a:extLst>
              <a:ext uri="{FF2B5EF4-FFF2-40B4-BE49-F238E27FC236}">
                <a16:creationId xmlns:a16="http://schemas.microsoft.com/office/drawing/2014/main" xmlns="" id="{71BE78D7-AB6E-4448-8722-092C8A2D5B17}"/>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14 Instructor Competencies</a:t>
            </a: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0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8" y="1097280"/>
            <a:ext cx="7315200" cy="4572000"/>
          </a:xfrm>
        </p:spPr>
        <p:txBody>
          <a:bodyPr/>
          <a:lstStyle/>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8. Respond appropriately to a learner’s need for clarification or </a:t>
            </a:r>
            <a:r>
              <a:rPr lang="en-US" sz="3600" u="sng" dirty="0">
                <a:latin typeface="Arial" panose="020B0604020202020204" pitchFamily="34" charset="0"/>
                <a:cs typeface="Arial" panose="020B0604020202020204" pitchFamily="34" charset="0"/>
              </a:rPr>
              <a:t>feedback</a:t>
            </a:r>
          </a:p>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9. Provide positive </a:t>
            </a:r>
            <a:r>
              <a:rPr lang="en-US" sz="3600" u="sng" dirty="0">
                <a:latin typeface="Arial" panose="020B0604020202020204" pitchFamily="34" charset="0"/>
                <a:cs typeface="Arial" panose="020B0604020202020204" pitchFamily="34" charset="0"/>
              </a:rPr>
              <a:t>reinforcement</a:t>
            </a:r>
            <a:r>
              <a:rPr lang="en-US" sz="3600" dirty="0">
                <a:latin typeface="Arial" panose="020B0604020202020204" pitchFamily="34" charset="0"/>
                <a:cs typeface="Arial" panose="020B0604020202020204" pitchFamily="34" charset="0"/>
              </a:rPr>
              <a:t> and motivational incentives</a:t>
            </a:r>
          </a:p>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10. Use instructional </a:t>
            </a:r>
            <a:r>
              <a:rPr lang="en-US" sz="3600" u="sng" dirty="0">
                <a:latin typeface="Arial" panose="020B0604020202020204" pitchFamily="34" charset="0"/>
                <a:cs typeface="Arial" panose="020B0604020202020204" pitchFamily="34" charset="0"/>
              </a:rPr>
              <a:t>methods</a:t>
            </a:r>
            <a:r>
              <a:rPr lang="en-US" sz="3600" dirty="0">
                <a:latin typeface="Arial" panose="020B0604020202020204" pitchFamily="34" charset="0"/>
                <a:cs typeface="Arial" panose="020B0604020202020204" pitchFamily="34" charset="0"/>
              </a:rPr>
              <a:t> effectively</a:t>
            </a:r>
          </a:p>
          <a:p>
            <a:pPr marL="457200" indent="-457200" algn="l">
              <a:spcBef>
                <a:spcPts val="0"/>
              </a:spcBef>
              <a:spcAft>
                <a:spcPts val="1800"/>
              </a:spcAft>
            </a:pPr>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15</a:t>
            </a:fld>
            <a:endParaRPr lang="en-US" altLang="en-US" dirty="0"/>
          </a:p>
        </p:txBody>
      </p:sp>
      <p:sp>
        <p:nvSpPr>
          <p:cNvPr id="8" name="Rectangle 2">
            <a:extLst>
              <a:ext uri="{FF2B5EF4-FFF2-40B4-BE49-F238E27FC236}">
                <a16:creationId xmlns:a16="http://schemas.microsoft.com/office/drawing/2014/main" xmlns="" id="{C0BA45C0-DA8C-4762-9050-37876932B7A3}"/>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14 Instructor Competencies</a:t>
            </a: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94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8" y="1097280"/>
            <a:ext cx="7678272" cy="4572000"/>
          </a:xfrm>
        </p:spPr>
        <p:txBody>
          <a:bodyPr/>
          <a:lstStyle/>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11. Use </a:t>
            </a:r>
            <a:r>
              <a:rPr lang="en-US" sz="3600" u="sng" dirty="0">
                <a:latin typeface="Arial" panose="020B0604020202020204" pitchFamily="34" charset="0"/>
                <a:cs typeface="Arial" panose="020B0604020202020204" pitchFamily="34" charset="0"/>
              </a:rPr>
              <a:t>media</a:t>
            </a:r>
            <a:r>
              <a:rPr lang="en-US" sz="3600" dirty="0">
                <a:latin typeface="Arial" panose="020B0604020202020204" pitchFamily="34" charset="0"/>
                <a:cs typeface="Arial" panose="020B0604020202020204" pitchFamily="34" charset="0"/>
              </a:rPr>
              <a:t> effectively</a:t>
            </a:r>
          </a:p>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12. Evaluate learner </a:t>
            </a:r>
            <a:r>
              <a:rPr lang="en-US" sz="3600" u="sng" dirty="0">
                <a:latin typeface="Arial" panose="020B0604020202020204" pitchFamily="34" charset="0"/>
                <a:cs typeface="Arial" panose="020B0604020202020204" pitchFamily="34" charset="0"/>
              </a:rPr>
              <a:t>performance</a:t>
            </a:r>
            <a:r>
              <a:rPr lang="en-US" sz="3600" dirty="0">
                <a:latin typeface="Arial" panose="020B0604020202020204" pitchFamily="34" charset="0"/>
                <a:cs typeface="Arial" panose="020B0604020202020204" pitchFamily="34" charset="0"/>
              </a:rPr>
              <a:t> </a:t>
            </a:r>
          </a:p>
          <a:p>
            <a:pPr marL="457200" lvl="0" indent="-457200" algn="l">
              <a:spcBef>
                <a:spcPts val="0"/>
              </a:spcBef>
              <a:spcAft>
                <a:spcPts val="0"/>
              </a:spcAft>
            </a:pPr>
            <a:r>
              <a:rPr lang="en-US" sz="3600" dirty="0">
                <a:latin typeface="Arial" panose="020B0604020202020204" pitchFamily="34" charset="0"/>
                <a:cs typeface="Arial" panose="020B0604020202020204" pitchFamily="34" charset="0"/>
              </a:rPr>
              <a:t>13. Evaluate </a:t>
            </a:r>
            <a:r>
              <a:rPr lang="en-US" sz="3600" u="sng" dirty="0">
                <a:latin typeface="Arial" panose="020B0604020202020204" pitchFamily="34" charset="0"/>
                <a:cs typeface="Arial" panose="020B0604020202020204" pitchFamily="34" charset="0"/>
              </a:rPr>
              <a:t>delivery</a:t>
            </a:r>
            <a:r>
              <a:rPr lang="en-US" sz="3600" dirty="0">
                <a:latin typeface="Arial" panose="020B0604020202020204" pitchFamily="34" charset="0"/>
                <a:cs typeface="Arial" panose="020B0604020202020204" pitchFamily="34" charset="0"/>
              </a:rPr>
              <a:t> of</a:t>
            </a:r>
          </a:p>
          <a:p>
            <a:pPr marL="731520" lvl="0" algn="l">
              <a:spcBef>
                <a:spcPts val="0"/>
              </a:spcBef>
              <a:spcAft>
                <a:spcPts val="1800"/>
              </a:spcAft>
            </a:pPr>
            <a:r>
              <a:rPr lang="en-US" sz="3600" dirty="0">
                <a:latin typeface="Arial" panose="020B0604020202020204" pitchFamily="34" charset="0"/>
                <a:cs typeface="Arial" panose="020B0604020202020204" pitchFamily="34" charset="0"/>
              </a:rPr>
              <a:t>instruction </a:t>
            </a:r>
          </a:p>
          <a:p>
            <a:pPr marL="457200" lvl="0" indent="-457200" algn="l">
              <a:spcBef>
                <a:spcPts val="0"/>
              </a:spcBef>
              <a:spcAft>
                <a:spcPts val="1800"/>
              </a:spcAft>
            </a:pPr>
            <a:r>
              <a:rPr lang="en-US" sz="3600" dirty="0">
                <a:latin typeface="Arial" panose="020B0604020202020204" pitchFamily="34" charset="0"/>
                <a:cs typeface="Arial" panose="020B0604020202020204" pitchFamily="34" charset="0"/>
              </a:rPr>
              <a:t>14. </a:t>
            </a:r>
            <a:r>
              <a:rPr lang="en-US" sz="3600" u="sng" dirty="0">
                <a:latin typeface="Arial" panose="020B0604020202020204" pitchFamily="34" charset="0"/>
                <a:cs typeface="Arial" panose="020B0604020202020204" pitchFamily="34" charset="0"/>
              </a:rPr>
              <a:t>Report</a:t>
            </a:r>
            <a:r>
              <a:rPr lang="en-US" sz="3600" dirty="0">
                <a:latin typeface="Arial" panose="020B0604020202020204" pitchFamily="34" charset="0"/>
                <a:cs typeface="Arial" panose="020B0604020202020204" pitchFamily="34" charset="0"/>
              </a:rPr>
              <a:t> evaluation information</a:t>
            </a:r>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16</a:t>
            </a:fld>
            <a:endParaRPr lang="en-US" altLang="en-US" dirty="0"/>
          </a:p>
        </p:txBody>
      </p:sp>
      <p:sp>
        <p:nvSpPr>
          <p:cNvPr id="8" name="Rectangle 2">
            <a:extLst>
              <a:ext uri="{FF2B5EF4-FFF2-40B4-BE49-F238E27FC236}">
                <a16:creationId xmlns:a16="http://schemas.microsoft.com/office/drawing/2014/main" xmlns="" id="{50D41190-A880-449C-9828-A91BA440342F}"/>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14 Instructor Competencies</a:t>
            </a: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946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Instructor Requirements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9" y="1097280"/>
            <a:ext cx="7315200" cy="4572000"/>
          </a:xfrm>
        </p:spPr>
        <p:txBody>
          <a:bodyPr/>
          <a:lstStyle/>
          <a:p>
            <a:pPr marL="457200" lvl="0" indent="-457200" algn="l">
              <a:spcBef>
                <a:spcPts val="0"/>
              </a:spcBef>
              <a:spcAft>
                <a:spcPts val="1800"/>
              </a:spcAft>
              <a:buFont typeface="Arial" panose="020B0604020202020204" pitchFamily="34" charset="0"/>
              <a:buChar char="•"/>
            </a:pPr>
            <a:r>
              <a:rPr lang="en-US" sz="3600" dirty="0">
                <a:latin typeface="Arial" panose="020B0604020202020204" pitchFamily="34" charset="0"/>
                <a:cs typeface="Arial" panose="020B0604020202020204" pitchFamily="34" charset="0"/>
              </a:rPr>
              <a:t>Create and effectively use a nine events lesson plan</a:t>
            </a:r>
          </a:p>
          <a:p>
            <a:pPr marL="457200" lvl="0" indent="-457200" algn="l">
              <a:spcBef>
                <a:spcPts val="0"/>
              </a:spcBef>
              <a:spcAft>
                <a:spcPts val="1800"/>
              </a:spcAft>
              <a:buFont typeface="Arial" panose="020B0604020202020204" pitchFamily="34" charset="0"/>
              <a:buChar char="•"/>
            </a:pPr>
            <a:r>
              <a:rPr lang="en-US" sz="3600" dirty="0">
                <a:latin typeface="Arial" panose="020B0604020202020204" pitchFamily="34" charset="0"/>
                <a:cs typeface="Arial" panose="020B0604020202020204" pitchFamily="34" charset="0"/>
              </a:rPr>
              <a:t>Apply principles of adult learning to instruction</a:t>
            </a:r>
          </a:p>
          <a:p>
            <a:pPr marL="457200" lvl="0" indent="-457200" algn="l">
              <a:spcBef>
                <a:spcPts val="0"/>
              </a:spcBef>
              <a:spcAft>
                <a:spcPts val="1800"/>
              </a:spcAft>
              <a:buFont typeface="Arial" panose="020B0604020202020204" pitchFamily="34" charset="0"/>
              <a:buChar char="•"/>
            </a:pPr>
            <a:r>
              <a:rPr lang="en-US" sz="3600" dirty="0">
                <a:latin typeface="Arial" panose="020B0604020202020204" pitchFamily="34" charset="0"/>
                <a:cs typeface="Arial" panose="020B0604020202020204" pitchFamily="34" charset="0"/>
              </a:rPr>
              <a:t>Receive constructive feedback on lesson planning and practice sessions</a:t>
            </a:r>
          </a:p>
          <a:p>
            <a:pPr marL="457200" lvl="0" indent="-457200" algn="l">
              <a:spcBef>
                <a:spcPts val="0"/>
              </a:spcBef>
              <a:spcAft>
                <a:spcPts val="1800"/>
              </a:spcAft>
              <a:buFont typeface="Arial" panose="020B0604020202020204" pitchFamily="34" charset="0"/>
              <a:buChar char="•"/>
            </a:pPr>
            <a:r>
              <a:rPr lang="en-US" sz="3600" dirty="0">
                <a:latin typeface="Arial" panose="020B0604020202020204" pitchFamily="34" charset="0"/>
                <a:cs typeface="Arial" panose="020B0604020202020204" pitchFamily="34" charset="0"/>
              </a:rPr>
              <a:t>Use media effectively</a:t>
            </a:r>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17</a:t>
            </a:fld>
            <a:endParaRPr lang="en-US" altLang="en-US" dirty="0"/>
          </a:p>
        </p:txBody>
      </p:sp>
    </p:spTree>
    <p:extLst>
      <p:ext uri="{BB962C8B-B14F-4D97-AF65-F5344CB8AC3E}">
        <p14:creationId xmlns:p14="http://schemas.microsoft.com/office/powerpoint/2010/main" val="241976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Influencing Learning</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9" y="1097280"/>
            <a:ext cx="7315200" cy="4572000"/>
          </a:xfrm>
        </p:spPr>
        <p:txBody>
          <a:bodyPr/>
          <a:lstStyle/>
          <a:p>
            <a:pPr marL="457200" lvl="0" indent="-457200" algn="l">
              <a:spcBef>
                <a:spcPts val="0"/>
              </a:spcBef>
              <a:spcAft>
                <a:spcPts val="1800"/>
              </a:spcAft>
              <a:buFont typeface="Arial" panose="020B0604020202020204" pitchFamily="34" charset="0"/>
              <a:buChar char="•"/>
            </a:pPr>
            <a:r>
              <a:rPr lang="en-US" sz="3600" dirty="0">
                <a:latin typeface="Arial" panose="020B0604020202020204" pitchFamily="34" charset="0"/>
                <a:cs typeface="Arial" panose="020B0604020202020204" pitchFamily="34" charset="0"/>
              </a:rPr>
              <a:t>Feedback</a:t>
            </a:r>
          </a:p>
          <a:p>
            <a:pPr marL="457200" lvl="0" indent="-457200" algn="l">
              <a:spcBef>
                <a:spcPts val="0"/>
              </a:spcBef>
              <a:spcAft>
                <a:spcPts val="1800"/>
              </a:spcAft>
              <a:buFont typeface="Arial" panose="020B0604020202020204" pitchFamily="34" charset="0"/>
              <a:buChar char="•"/>
            </a:pPr>
            <a:r>
              <a:rPr lang="en-US" sz="3600" dirty="0">
                <a:latin typeface="Arial" panose="020B0604020202020204" pitchFamily="34" charset="0"/>
                <a:cs typeface="Arial" panose="020B0604020202020204" pitchFamily="34" charset="0"/>
              </a:rPr>
              <a:t>Practice</a:t>
            </a:r>
          </a:p>
          <a:p>
            <a:pPr marL="1200150" lvl="1" indent="-457200">
              <a:spcBef>
                <a:spcPts val="0"/>
              </a:spcBef>
              <a:spcAft>
                <a:spcPts val="18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Mnemonics</a:t>
            </a:r>
          </a:p>
          <a:p>
            <a:pPr marL="1200150" lvl="1" indent="-457200">
              <a:spcBef>
                <a:spcPts val="0"/>
              </a:spcBef>
              <a:spcAft>
                <a:spcPts val="18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Study Time</a:t>
            </a:r>
          </a:p>
          <a:p>
            <a:pPr marL="457200" lvl="0" indent="-457200" algn="l">
              <a:spcBef>
                <a:spcPts val="0"/>
              </a:spcBef>
              <a:spcAft>
                <a:spcPts val="1800"/>
              </a:spcAft>
              <a:buFont typeface="Arial" panose="020B0604020202020204" pitchFamily="34" charset="0"/>
              <a:buChar char="•"/>
            </a:pPr>
            <a:r>
              <a:rPr lang="en-US" sz="3600" dirty="0">
                <a:latin typeface="Arial" panose="020B0604020202020204" pitchFamily="34" charset="0"/>
                <a:cs typeface="Arial" panose="020B0604020202020204" pitchFamily="34" charset="0"/>
              </a:rPr>
              <a:t>Material Relevance</a:t>
            </a:r>
          </a:p>
          <a:p>
            <a:pPr marL="457200" lvl="0" indent="-457200" algn="l">
              <a:spcBef>
                <a:spcPts val="0"/>
              </a:spcBef>
              <a:spcAft>
                <a:spcPts val="1800"/>
              </a:spcAft>
              <a:buFont typeface="Arial" panose="020B0604020202020204" pitchFamily="34" charset="0"/>
              <a:buChar char="•"/>
            </a:pPr>
            <a:r>
              <a:rPr lang="en-US" sz="3600" dirty="0">
                <a:latin typeface="Arial" panose="020B0604020202020204" pitchFamily="34" charset="0"/>
                <a:cs typeface="Arial" panose="020B0604020202020204" pitchFamily="34" charset="0"/>
              </a:rPr>
              <a:t>Interpretation</a:t>
            </a:r>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18</a:t>
            </a:fld>
            <a:endParaRPr lang="en-US" altLang="en-US" dirty="0"/>
          </a:p>
        </p:txBody>
      </p:sp>
    </p:spTree>
    <p:extLst>
      <p:ext uri="{BB962C8B-B14F-4D97-AF65-F5344CB8AC3E}">
        <p14:creationId xmlns:p14="http://schemas.microsoft.com/office/powerpoint/2010/main" val="123558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3040" y="1463040"/>
            <a:ext cx="7315200" cy="4572000"/>
          </a:xfrm>
        </p:spPr>
        <p:txBody>
          <a:bodyPr/>
          <a:lstStyle/>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Meaningful Learning</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Rote Learning</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Skill Learning</a:t>
            </a:r>
          </a:p>
          <a:p>
            <a:pPr lvl="0" algn="l"/>
            <a:endParaRPr lang="en-US" sz="3600" dirty="0">
              <a:latin typeface="Arial" panose="020B0604020202020204" pitchFamily="34" charset="0"/>
              <a:cs typeface="Arial" panose="020B0604020202020204" pitchFamily="34" charset="0"/>
            </a:endParaRPr>
          </a:p>
          <a:p>
            <a:pPr lvl="0" algn="l"/>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19</a:t>
            </a:fld>
            <a:endParaRPr lang="en-US" altLang="en-US" dirty="0"/>
          </a:p>
        </p:txBody>
      </p:sp>
      <p:sp>
        <p:nvSpPr>
          <p:cNvPr id="5" name="Rectangle 2">
            <a:extLst>
              <a:ext uri="{FF2B5EF4-FFF2-40B4-BE49-F238E27FC236}">
                <a16:creationId xmlns:a16="http://schemas.microsoft.com/office/drawing/2014/main" xmlns="" id="{284D9CA5-4C51-48C3-8A3D-551C646798FF}"/>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Types of Learning</a:t>
            </a: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68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sp>
        <p:nvSpPr>
          <p:cNvPr id="89" name="Shape 89"/>
          <p:cNvSpPr txBox="1"/>
          <p:nvPr/>
        </p:nvSpPr>
        <p:spPr>
          <a:xfrm>
            <a:off x="1463040" y="914400"/>
            <a:ext cx="7315200" cy="5486400"/>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Welcome</a:t>
            </a:r>
          </a:p>
          <a:p>
            <a:pPr marL="457200" lvl="2">
              <a:spcAft>
                <a:spcPts val="14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Hydration</a:t>
            </a:r>
          </a:p>
          <a:p>
            <a:pPr marL="457200" lvl="2">
              <a:spcAft>
                <a:spcPts val="14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7029 99D</a:t>
            </a:r>
          </a:p>
          <a:p>
            <a:pPr marL="457200" lvl="2">
              <a:spcAft>
                <a:spcPts val="14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Silence Phones</a:t>
            </a:r>
          </a:p>
          <a:p>
            <a:pPr marL="457200" lvl="2">
              <a:spcAft>
                <a:spcPts val="14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Introductions:</a:t>
            </a:r>
          </a:p>
          <a:p>
            <a:pPr marL="457200" lvl="2">
              <a:spcAft>
                <a:spcPts val="14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	Students</a:t>
            </a:r>
          </a:p>
          <a:p>
            <a:pPr marL="457200" lvl="2">
              <a:spcAft>
                <a:spcPts val="14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	Instructors/Aides</a:t>
            </a:r>
          </a:p>
          <a:p>
            <a:pPr marL="457200" lvl="2">
              <a:spcAft>
                <a:spcPts val="1800"/>
              </a:spcAft>
              <a:buClr>
                <a:schemeClr val="hlink"/>
              </a:buClr>
              <a:buSzPct val="25000"/>
            </a:pPr>
            <a:endParaRPr lang="en-US" sz="3600" b="1" dirty="0">
              <a:solidFill>
                <a:srgbClr val="002060"/>
              </a:solidFill>
              <a:latin typeface="Arial" panose="020B0604020202020204" pitchFamily="34" charset="0"/>
              <a:ea typeface="Calibri"/>
              <a:cs typeface="Arial" panose="020B0604020202020204" pitchFamily="34" charset="0"/>
              <a:sym typeface="Calibri"/>
            </a:endParaRP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chemeClr val="hlink"/>
              </a:buClr>
              <a:buSzPct val="25000"/>
              <a:buFont typeface="Calibri"/>
              <a:buNone/>
            </a:pPr>
            <a:endParaRPr lang="en-US" sz="4000" b="1" i="0" u="none" strike="noStrike" cap="none"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sp>
        <p:nvSpPr>
          <p:cNvPr id="9" name="Slide Number Placeholder 1">
            <a:extLst>
              <a:ext uri="{FF2B5EF4-FFF2-40B4-BE49-F238E27FC236}">
                <a16:creationId xmlns:a16="http://schemas.microsoft.com/office/drawing/2014/main" xmlns="" id="{185C6C68-1E42-4153-B507-F12E6578F21B}"/>
              </a:ext>
            </a:extLst>
          </p:cNvPr>
          <p:cNvSpPr txBox="1">
            <a:spLocks/>
          </p:cNvSpPr>
          <p:nvPr/>
        </p:nvSpPr>
        <p:spPr>
          <a:xfrm>
            <a:off x="6553200" y="6245225"/>
            <a:ext cx="2133600" cy="4762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fld id="{3D569AC3-699C-40DE-817A-BB01E20799F7}" type="slidenum">
              <a:rPr lang="en-US" altLang="en-US" smtClean="0"/>
              <a:pPr algn="r"/>
              <a:t>2</a:t>
            </a:fld>
            <a:endParaRPr lang="en-US" altLang="en-US" dirty="0"/>
          </a:p>
        </p:txBody>
      </p:sp>
      <p:sp>
        <p:nvSpPr>
          <p:cNvPr id="6" name="Rectangle 2">
            <a:extLst>
              <a:ext uri="{FF2B5EF4-FFF2-40B4-BE49-F238E27FC236}">
                <a16:creationId xmlns:a16="http://schemas.microsoft.com/office/drawing/2014/main" xmlns="" id="{8F8838BC-B93A-4451-97AD-F8C9E1ED9946}"/>
              </a:ext>
            </a:extLst>
          </p:cNvPr>
          <p:cNvSpPr>
            <a:spLocks noGrp="1" noChangeArrowheads="1"/>
          </p:cNvSpPr>
          <p:nvPr>
            <p:ph type="ctrTitle"/>
          </p:nvPr>
        </p:nvSpPr>
        <p:spPr>
          <a:xfrm>
            <a:off x="1463040" y="0"/>
            <a:ext cx="7315200" cy="914400"/>
          </a:xfrm>
        </p:spPr>
        <p:txBody>
          <a:bodyPr/>
          <a:lstStyle/>
          <a:p>
            <a:r>
              <a:rPr lang="en-US" sz="3600" b="1" dirty="0">
                <a:solidFill>
                  <a:srgbClr val="002060"/>
                </a:solidFill>
                <a:latin typeface="Arial" panose="020B0604020202020204" pitchFamily="34" charset="0"/>
                <a:cs typeface="Arial" panose="020B0604020202020204" pitchFamily="34" charset="0"/>
              </a:rPr>
              <a:t>Opening Remarks</a:t>
            </a:r>
            <a:endParaRPr lang="en-US" altLang="en-US"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02336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3040" y="1463040"/>
            <a:ext cx="7315200" cy="4572000"/>
          </a:xfrm>
        </p:spPr>
        <p:txBody>
          <a:bodyPr/>
          <a:lstStyle/>
          <a:p>
            <a:pPr marL="457200" lvl="0" indent="-457200" algn="l">
              <a:spcBef>
                <a:spcPts val="0"/>
              </a:spcBef>
              <a:spcAft>
                <a:spcPts val="600"/>
              </a:spcAft>
              <a:buFont typeface="Arial" panose="020B0604020202020204" pitchFamily="34" charset="0"/>
              <a:buChar char="•"/>
            </a:pPr>
            <a:r>
              <a:rPr lang="en-US" sz="3600" dirty="0">
                <a:latin typeface="Arial" panose="020B0604020202020204" pitchFamily="34" charset="0"/>
                <a:cs typeface="Arial" panose="020B0604020202020204" pitchFamily="34" charset="0"/>
              </a:rPr>
              <a:t>Be Supportive and Non-threatening</a:t>
            </a:r>
          </a:p>
          <a:p>
            <a:pPr marL="457200" lvl="0" indent="-457200" algn="l">
              <a:spcBef>
                <a:spcPts val="0"/>
              </a:spcBef>
              <a:spcAft>
                <a:spcPts val="600"/>
              </a:spcAft>
              <a:buFont typeface="Arial" panose="020B0604020202020204" pitchFamily="34" charset="0"/>
              <a:buChar char="•"/>
            </a:pPr>
            <a:r>
              <a:rPr lang="en-US" sz="3600" dirty="0">
                <a:latin typeface="Arial" panose="020B0604020202020204" pitchFamily="34" charset="0"/>
                <a:cs typeface="Arial" panose="020B0604020202020204" pitchFamily="34" charset="0"/>
              </a:rPr>
              <a:t>Accommodate Experts and Beginners</a:t>
            </a:r>
          </a:p>
          <a:p>
            <a:pPr marL="457200" lvl="0" indent="-457200" algn="l">
              <a:spcBef>
                <a:spcPts val="0"/>
              </a:spcBef>
              <a:spcAft>
                <a:spcPts val="600"/>
              </a:spcAft>
              <a:buFont typeface="Arial" panose="020B0604020202020204" pitchFamily="34" charset="0"/>
              <a:buChar char="•"/>
            </a:pPr>
            <a:r>
              <a:rPr lang="en-US" sz="3600" dirty="0">
                <a:latin typeface="Arial" panose="020B0604020202020204" pitchFamily="34" charset="0"/>
                <a:cs typeface="Arial" panose="020B0604020202020204" pitchFamily="34" charset="0"/>
              </a:rPr>
              <a:t>Accommodate Youngsters and Adults</a:t>
            </a:r>
          </a:p>
          <a:p>
            <a:pPr marL="457200" lvl="0" indent="-457200" algn="l">
              <a:spcBef>
                <a:spcPts val="0"/>
              </a:spcBef>
              <a:spcAft>
                <a:spcPts val="600"/>
              </a:spcAft>
              <a:buFont typeface="Arial" panose="020B0604020202020204" pitchFamily="34" charset="0"/>
              <a:buChar char="•"/>
            </a:pPr>
            <a:r>
              <a:rPr lang="en-US" sz="3600" dirty="0">
                <a:latin typeface="Arial" panose="020B0604020202020204" pitchFamily="34" charset="0"/>
                <a:cs typeface="Arial" panose="020B0604020202020204" pitchFamily="34" charset="0"/>
              </a:rPr>
              <a:t>Create a Positive Learning Environment</a:t>
            </a:r>
          </a:p>
          <a:p>
            <a:pPr lvl="0" algn="l">
              <a:spcBef>
                <a:spcPts val="0"/>
              </a:spcBef>
              <a:spcAft>
                <a:spcPts val="600"/>
              </a:spcAft>
            </a:pPr>
            <a:endParaRPr lang="en-US" sz="3600" dirty="0">
              <a:latin typeface="Arial" panose="020B0604020202020204" pitchFamily="34" charset="0"/>
              <a:cs typeface="Arial" panose="020B0604020202020204" pitchFamily="34" charset="0"/>
            </a:endParaRPr>
          </a:p>
          <a:p>
            <a:pPr lvl="0" algn="l">
              <a:spcBef>
                <a:spcPts val="0"/>
              </a:spcBef>
              <a:spcAft>
                <a:spcPts val="600"/>
              </a:spcAft>
            </a:pPr>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20</a:t>
            </a:fld>
            <a:endParaRPr lang="en-US" altLang="en-US" dirty="0"/>
          </a:p>
        </p:txBody>
      </p:sp>
      <p:sp>
        <p:nvSpPr>
          <p:cNvPr id="8" name="Rectangle 2">
            <a:extLst>
              <a:ext uri="{FF2B5EF4-FFF2-40B4-BE49-F238E27FC236}">
                <a16:creationId xmlns:a16="http://schemas.microsoft.com/office/drawing/2014/main" xmlns="" id="{A3FB561F-032E-4C97-9D06-CF7F551B374B}"/>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Positive Learning Environment</a:t>
            </a: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005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203A3-C967-4E44-931D-0367055074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3 - Lesson Plan</a:t>
            </a:r>
          </a:p>
        </p:txBody>
      </p:sp>
      <p:sp>
        <p:nvSpPr>
          <p:cNvPr id="3" name="Content Placeholder 2">
            <a:extLst>
              <a:ext uri="{FF2B5EF4-FFF2-40B4-BE49-F238E27FC236}">
                <a16:creationId xmlns:a16="http://schemas.microsoft.com/office/drawing/2014/main" xmlns="" id="{F066840D-1DD2-4111-AA1C-737F11EEDDF4}"/>
              </a:ext>
            </a:extLst>
          </p:cNvPr>
          <p:cNvSpPr>
            <a:spLocks noGrp="1"/>
          </p:cNvSpPr>
          <p:nvPr>
            <p:ph idx="1"/>
          </p:nvPr>
        </p:nvSpPr>
        <p:spPr>
          <a:xfrm>
            <a:off x="1463040" y="1371600"/>
            <a:ext cx="7315200" cy="4572000"/>
          </a:xfrm>
        </p:spPr>
        <p:txBody>
          <a:bodyPr/>
          <a:lstStyle/>
          <a:p>
            <a:pPr>
              <a:spcBef>
                <a:spcPts val="0"/>
              </a:spcBef>
              <a:spcAft>
                <a:spcPts val="0"/>
              </a:spcAft>
            </a:pPr>
            <a:r>
              <a:rPr lang="en-US" sz="3600" dirty="0">
                <a:latin typeface="Arial" panose="020B0604020202020204" pitchFamily="34" charset="0"/>
                <a:cs typeface="Arial" panose="020B0604020202020204" pitchFamily="34" charset="0"/>
              </a:rPr>
              <a:t>9-Event Lesson Plan</a:t>
            </a:r>
          </a:p>
          <a:p>
            <a:pPr lvl="1">
              <a:spcBef>
                <a:spcPts val="0"/>
              </a:spcBef>
              <a:spcAft>
                <a:spcPts val="0"/>
              </a:spcAft>
            </a:pPr>
            <a:r>
              <a:rPr lang="en-US" sz="3200" b="1" dirty="0">
                <a:latin typeface="Arial" panose="020B0604020202020204" pitchFamily="34" charset="0"/>
                <a:cs typeface="Arial" panose="020B0604020202020204" pitchFamily="34" charset="0"/>
              </a:rPr>
              <a:t> Opening</a:t>
            </a:r>
          </a:p>
          <a:p>
            <a:pPr lvl="1">
              <a:spcBef>
                <a:spcPts val="0"/>
              </a:spcBef>
              <a:spcAft>
                <a:spcPts val="0"/>
              </a:spcAft>
            </a:pPr>
            <a:r>
              <a:rPr lang="en-US" sz="3200" b="1" dirty="0">
                <a:latin typeface="Arial" panose="020B0604020202020204" pitchFamily="34" charset="0"/>
                <a:cs typeface="Arial" panose="020B0604020202020204" pitchFamily="34" charset="0"/>
              </a:rPr>
              <a:t> Delivery</a:t>
            </a:r>
          </a:p>
          <a:p>
            <a:pPr lvl="1">
              <a:spcBef>
                <a:spcPts val="0"/>
              </a:spcBef>
              <a:spcAft>
                <a:spcPts val="0"/>
              </a:spcAft>
            </a:pPr>
            <a:r>
              <a:rPr lang="en-US" sz="3200" b="1" dirty="0">
                <a:latin typeface="Arial" panose="020B0604020202020204" pitchFamily="34" charset="0"/>
                <a:cs typeface="Arial" panose="020B0604020202020204" pitchFamily="34" charset="0"/>
              </a:rPr>
              <a:t> Closing</a:t>
            </a:r>
          </a:p>
          <a:p>
            <a:pPr>
              <a:spcBef>
                <a:spcPts val="1800"/>
              </a:spcBef>
              <a:spcAft>
                <a:spcPts val="1800"/>
              </a:spcAft>
            </a:pPr>
            <a:r>
              <a:rPr lang="en-US" sz="3600" dirty="0">
                <a:latin typeface="Arial" panose="020B0604020202020204" pitchFamily="34" charset="0"/>
                <a:cs typeface="Arial" panose="020B0604020202020204" pitchFamily="34" charset="0"/>
              </a:rPr>
              <a:t>Lesson planning is an ongoing process</a:t>
            </a:r>
          </a:p>
          <a:p>
            <a:pPr>
              <a:spcBef>
                <a:spcPts val="0"/>
              </a:spcBef>
              <a:spcAft>
                <a:spcPts val="1800"/>
              </a:spcAft>
            </a:pPr>
            <a:r>
              <a:rPr lang="en-US" sz="3600" dirty="0">
                <a:latin typeface="Arial" panose="020B0604020202020204" pitchFamily="34" charset="0"/>
                <a:cs typeface="Arial" panose="020B0604020202020204" pitchFamily="34" charset="0"/>
              </a:rPr>
              <a:t>Always use a Lesson Plan</a:t>
            </a:r>
          </a:p>
          <a:p>
            <a:pPr>
              <a:spcBef>
                <a:spcPts val="0"/>
              </a:spcBef>
              <a:spcAft>
                <a:spcPts val="1800"/>
              </a:spcAft>
            </a:pPr>
            <a:endParaRPr lang="en-US" sz="3600" dirty="0">
              <a:latin typeface="Arial" panose="020B0604020202020204" pitchFamily="34" charset="0"/>
              <a:cs typeface="Arial" panose="020B0604020202020204" pitchFamily="34" charset="0"/>
            </a:endParaRPr>
          </a:p>
          <a:p>
            <a:pPr>
              <a:spcBef>
                <a:spcPts val="0"/>
              </a:spcBef>
              <a:spcAft>
                <a:spcPts val="1800"/>
              </a:spcAft>
            </a:pPr>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21</a:t>
            </a:fld>
            <a:endParaRPr lang="en-US" altLang="en-US" dirty="0"/>
          </a:p>
        </p:txBody>
      </p:sp>
    </p:spTree>
    <p:extLst>
      <p:ext uri="{BB962C8B-B14F-4D97-AF65-F5344CB8AC3E}">
        <p14:creationId xmlns:p14="http://schemas.microsoft.com/office/powerpoint/2010/main" val="399784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The Course Must Have </a:t>
            </a:r>
            <a:r>
              <a:rPr lang="en-US" sz="3600" b="1" u="sng" dirty="0">
                <a:latin typeface="Arial" panose="020B0604020202020204" pitchFamily="34" charset="0"/>
                <a:cs typeface="Arial" panose="020B0604020202020204" pitchFamily="34" charset="0"/>
              </a:rPr>
              <a:t>Value</a:t>
            </a:r>
            <a:endParaRPr lang="en-US" altLang="en-US" sz="3600" u="sng"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8" y="1097280"/>
            <a:ext cx="7315200" cy="4572000"/>
          </a:xfrm>
        </p:spPr>
        <p:txBody>
          <a:bodyPr/>
          <a:lstStyle/>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Keep the instruction on time, on track, and on target</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Relate topics to students' experiences</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Adjust to match students' abilities and interests</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Vary instructional methods</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Use different instructional media</a:t>
            </a:r>
          </a:p>
          <a:p>
            <a:pPr lvl="0" algn="l"/>
            <a:endParaRPr lang="en-US" sz="3600" dirty="0">
              <a:latin typeface="Arial" panose="020B0604020202020204" pitchFamily="34" charset="0"/>
              <a:cs typeface="Arial" panose="020B0604020202020204" pitchFamily="34" charset="0"/>
            </a:endParaRPr>
          </a:p>
          <a:p>
            <a:pPr lvl="0" algn="l"/>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22</a:t>
            </a:fld>
            <a:endParaRPr lang="en-US" altLang="en-US" dirty="0"/>
          </a:p>
        </p:txBody>
      </p:sp>
    </p:spTree>
    <p:extLst>
      <p:ext uri="{BB962C8B-B14F-4D97-AF65-F5344CB8AC3E}">
        <p14:creationId xmlns:p14="http://schemas.microsoft.com/office/powerpoint/2010/main" val="196611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DDD22-177C-430B-95FD-67E230DC7520}"/>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1</a:t>
            </a:r>
          </a:p>
        </p:txBody>
      </p:sp>
      <p:sp>
        <p:nvSpPr>
          <p:cNvPr id="3" name="Content Placeholder 2">
            <a:extLst>
              <a:ext uri="{FF2B5EF4-FFF2-40B4-BE49-F238E27FC236}">
                <a16:creationId xmlns:a16="http://schemas.microsoft.com/office/drawing/2014/main" xmlns="" id="{2B63F5FF-23C0-4DAA-80DF-D851C57917D6}"/>
              </a:ext>
            </a:extLst>
          </p:cNvPr>
          <p:cNvSpPr>
            <a:spLocks noGrp="1"/>
          </p:cNvSpPr>
          <p:nvPr>
            <p:ph idx="1"/>
          </p:nvPr>
        </p:nvSpPr>
        <p:spPr>
          <a:xfrm>
            <a:off x="1463040" y="146304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Gain the students’ </a:t>
            </a:r>
            <a:r>
              <a:rPr lang="en-US" sz="3600" u="sng" dirty="0">
                <a:latin typeface="Arial" panose="020B0604020202020204" pitchFamily="34" charset="0"/>
                <a:cs typeface="Arial" panose="020B0604020202020204" pitchFamily="34" charset="0"/>
              </a:rPr>
              <a:t>attention</a:t>
            </a:r>
            <a:endParaRPr lang="en-US" sz="3600" dirty="0">
              <a:latin typeface="Arial" panose="020B0604020202020204" pitchFamily="34" charset="0"/>
              <a:cs typeface="Arial" panose="020B0604020202020204" pitchFamily="34" charset="0"/>
            </a:endParaRPr>
          </a:p>
          <a:p>
            <a:pPr lvl="1">
              <a:spcBef>
                <a:spcPts val="0"/>
              </a:spcBef>
              <a:spcAft>
                <a:spcPts val="1800"/>
              </a:spcAft>
            </a:pPr>
            <a:r>
              <a:rPr lang="en-US" sz="3600" b="1" dirty="0">
                <a:latin typeface="Arial" panose="020B0604020202020204" pitchFamily="34" charset="0"/>
                <a:cs typeface="Arial" panose="020B0604020202020204" pitchFamily="34" charset="0"/>
              </a:rPr>
              <a:t>A brief introduction of the instructor</a:t>
            </a:r>
          </a:p>
          <a:p>
            <a:pPr lvl="1">
              <a:spcBef>
                <a:spcPts val="0"/>
              </a:spcBef>
              <a:spcAft>
                <a:spcPts val="1800"/>
              </a:spcAft>
            </a:pPr>
            <a:r>
              <a:rPr lang="en-US" sz="3600" b="1" dirty="0">
                <a:latin typeface="Arial" panose="020B0604020202020204" pitchFamily="34" charset="0"/>
                <a:cs typeface="Arial" panose="020B0604020202020204" pitchFamily="34" charset="0"/>
              </a:rPr>
              <a:t>Why the topic is important</a:t>
            </a:r>
          </a:p>
          <a:p>
            <a:pPr lvl="1">
              <a:spcBef>
                <a:spcPts val="0"/>
              </a:spcBef>
              <a:spcAft>
                <a:spcPts val="1800"/>
              </a:spcAft>
            </a:pPr>
            <a:r>
              <a:rPr lang="en-US" sz="3600" b="1" dirty="0">
                <a:latin typeface="Arial" panose="020B0604020202020204" pitchFamily="34" charset="0"/>
                <a:cs typeface="Arial" panose="020B0604020202020204" pitchFamily="34" charset="0"/>
              </a:rPr>
              <a:t>How long the presentation will take</a:t>
            </a:r>
          </a:p>
          <a:p>
            <a:pPr lvl="1"/>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23</a:t>
            </a:fld>
            <a:endParaRPr lang="en-US" altLang="en-US" dirty="0"/>
          </a:p>
        </p:txBody>
      </p:sp>
    </p:spTree>
    <p:extLst>
      <p:ext uri="{BB962C8B-B14F-4D97-AF65-F5344CB8AC3E}">
        <p14:creationId xmlns:p14="http://schemas.microsoft.com/office/powerpoint/2010/main" val="149529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AE9C4-610D-4619-9AB0-2C5AB4D2329E}"/>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2</a:t>
            </a:r>
            <a:endParaRPr lang="en-US" sz="3600" dirty="0"/>
          </a:p>
        </p:txBody>
      </p:sp>
      <p:sp>
        <p:nvSpPr>
          <p:cNvPr id="3" name="Content Placeholder 2">
            <a:extLst>
              <a:ext uri="{FF2B5EF4-FFF2-40B4-BE49-F238E27FC236}">
                <a16:creationId xmlns:a16="http://schemas.microsoft.com/office/drawing/2014/main" xmlns="" id="{DCC1B648-45C3-4F1A-92D6-801AE16FF186}"/>
              </a:ext>
            </a:extLst>
          </p:cNvPr>
          <p:cNvSpPr>
            <a:spLocks noGrp="1"/>
          </p:cNvSpPr>
          <p:nvPr>
            <p:ph idx="1"/>
          </p:nvPr>
        </p:nvSpPr>
        <p:spPr>
          <a:xfrm>
            <a:off x="1463040" y="1463040"/>
            <a:ext cx="7315200" cy="4572000"/>
          </a:xfrm>
        </p:spPr>
        <p:txBody>
          <a:bodyPr/>
          <a:lstStyle/>
          <a:p>
            <a:r>
              <a:rPr lang="en-US" sz="3600" dirty="0">
                <a:latin typeface="Arial" panose="020B0604020202020204" pitchFamily="34" charset="0"/>
                <a:cs typeface="Arial" panose="020B0604020202020204" pitchFamily="34" charset="0"/>
              </a:rPr>
              <a:t>State the learning </a:t>
            </a:r>
            <a:r>
              <a:rPr lang="en-US" sz="3600" u="sng" dirty="0">
                <a:latin typeface="Arial" panose="020B0604020202020204" pitchFamily="34" charset="0"/>
                <a:cs typeface="Arial" panose="020B0604020202020204" pitchFamily="34" charset="0"/>
              </a:rPr>
              <a:t>objectives</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 Performance</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 Conditions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 Standard</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24</a:t>
            </a:fld>
            <a:endParaRPr lang="en-US" altLang="en-US" dirty="0"/>
          </a:p>
        </p:txBody>
      </p:sp>
    </p:spTree>
    <p:extLst>
      <p:ext uri="{BB962C8B-B14F-4D97-AF65-F5344CB8AC3E}">
        <p14:creationId xmlns:p14="http://schemas.microsoft.com/office/powerpoint/2010/main" val="1491698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AA919-A384-4518-8962-37D8CA34DC82}"/>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3</a:t>
            </a:r>
            <a:endParaRPr lang="en-US" sz="3600" dirty="0"/>
          </a:p>
        </p:txBody>
      </p:sp>
      <p:sp>
        <p:nvSpPr>
          <p:cNvPr id="3" name="Content Placeholder 2">
            <a:extLst>
              <a:ext uri="{FF2B5EF4-FFF2-40B4-BE49-F238E27FC236}">
                <a16:creationId xmlns:a16="http://schemas.microsoft.com/office/drawing/2014/main" xmlns="" id="{B6EFAC3D-01C1-4D78-8195-2686F3DE1767}"/>
              </a:ext>
            </a:extLst>
          </p:cNvPr>
          <p:cNvSpPr>
            <a:spLocks noGrp="1"/>
          </p:cNvSpPr>
          <p:nvPr>
            <p:ph idx="1"/>
          </p:nvPr>
        </p:nvSpPr>
        <p:spPr>
          <a:xfrm>
            <a:off x="1463039" y="1463040"/>
            <a:ext cx="7315200" cy="4572000"/>
          </a:xfrm>
        </p:spPr>
        <p:txBody>
          <a:bodyPr/>
          <a:lstStyle/>
          <a:p>
            <a:r>
              <a:rPr lang="en-US" sz="3600" u="sng" dirty="0">
                <a:latin typeface="Arial" panose="020B0604020202020204" pitchFamily="34" charset="0"/>
                <a:cs typeface="Arial" panose="020B0604020202020204" pitchFamily="34" charset="0"/>
              </a:rPr>
              <a:t>Recall</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Previously acquired skills or knowledge required for success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Review any safety concerns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25</a:t>
            </a:fld>
            <a:endParaRPr lang="en-US" altLang="en-US" dirty="0"/>
          </a:p>
        </p:txBody>
      </p:sp>
    </p:spTree>
    <p:extLst>
      <p:ext uri="{BB962C8B-B14F-4D97-AF65-F5344CB8AC3E}">
        <p14:creationId xmlns:p14="http://schemas.microsoft.com/office/powerpoint/2010/main" val="226159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F8236-C9CA-4426-8AC5-43008F0A3AFE}"/>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4</a:t>
            </a:r>
            <a:endParaRPr lang="en-US" sz="3600" dirty="0"/>
          </a:p>
        </p:txBody>
      </p:sp>
      <p:sp>
        <p:nvSpPr>
          <p:cNvPr id="3" name="Content Placeholder 2">
            <a:extLst>
              <a:ext uri="{FF2B5EF4-FFF2-40B4-BE49-F238E27FC236}">
                <a16:creationId xmlns:a16="http://schemas.microsoft.com/office/drawing/2014/main" xmlns="" id="{315EAF43-B419-4A44-9815-A6D85B3F7ECD}"/>
              </a:ext>
            </a:extLst>
          </p:cNvPr>
          <p:cNvSpPr>
            <a:spLocks noGrp="1"/>
          </p:cNvSpPr>
          <p:nvPr>
            <p:ph idx="1"/>
          </p:nvPr>
        </p:nvSpPr>
        <p:spPr>
          <a:xfrm>
            <a:off x="1463040" y="1463040"/>
            <a:ext cx="7315200" cy="4572000"/>
          </a:xfrm>
        </p:spPr>
        <p:txBody>
          <a:bodyPr/>
          <a:lstStyle/>
          <a:p>
            <a:r>
              <a:rPr lang="en-US" sz="3600" u="sng" dirty="0">
                <a:latin typeface="Arial" panose="020B0604020202020204" pitchFamily="34" charset="0"/>
                <a:cs typeface="Arial" panose="020B0604020202020204" pitchFamily="34" charset="0"/>
              </a:rPr>
              <a:t>Present</a:t>
            </a:r>
            <a:r>
              <a:rPr lang="en-US" sz="3600" dirty="0">
                <a:latin typeface="Arial" panose="020B0604020202020204" pitchFamily="34" charset="0"/>
                <a:cs typeface="Arial" panose="020B0604020202020204" pitchFamily="34" charset="0"/>
              </a:rPr>
              <a:t> the information</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Communicate the lesson</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Model success for the students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26</a:t>
            </a:fld>
            <a:endParaRPr lang="en-US" altLang="en-US" dirty="0"/>
          </a:p>
        </p:txBody>
      </p:sp>
    </p:spTree>
    <p:extLst>
      <p:ext uri="{BB962C8B-B14F-4D97-AF65-F5344CB8AC3E}">
        <p14:creationId xmlns:p14="http://schemas.microsoft.com/office/powerpoint/2010/main" val="2746400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A9A15-CE43-476A-9FC9-9392DB2AECD2}"/>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5</a:t>
            </a:r>
            <a:endParaRPr lang="en-US" sz="3600" dirty="0"/>
          </a:p>
        </p:txBody>
      </p:sp>
      <p:sp>
        <p:nvSpPr>
          <p:cNvPr id="3" name="Content Placeholder 2">
            <a:extLst>
              <a:ext uri="{FF2B5EF4-FFF2-40B4-BE49-F238E27FC236}">
                <a16:creationId xmlns:a16="http://schemas.microsoft.com/office/drawing/2014/main" xmlns="" id="{7453A422-9E27-4B98-9821-F8BDA62CB9D9}"/>
              </a:ext>
            </a:extLst>
          </p:cNvPr>
          <p:cNvSpPr>
            <a:spLocks noGrp="1"/>
          </p:cNvSpPr>
          <p:nvPr>
            <p:ph idx="1"/>
          </p:nvPr>
        </p:nvSpPr>
        <p:spPr>
          <a:xfrm>
            <a:off x="1463040" y="1097280"/>
            <a:ext cx="7315200" cy="4572000"/>
          </a:xfrm>
        </p:spPr>
        <p:txBody>
          <a:bodyPr/>
          <a:lstStyle/>
          <a:p>
            <a:r>
              <a:rPr lang="en-US" sz="3600" dirty="0">
                <a:latin typeface="Arial" panose="020B0604020202020204" pitchFamily="34" charset="0"/>
                <a:cs typeface="Arial" panose="020B0604020202020204" pitchFamily="34" charset="0"/>
              </a:rPr>
              <a:t>Provide learning </a:t>
            </a:r>
            <a:r>
              <a:rPr lang="en-US" sz="3600" u="sng" dirty="0">
                <a:latin typeface="Arial" panose="020B0604020202020204" pitchFamily="34" charset="0"/>
                <a:cs typeface="Arial" panose="020B0604020202020204" pitchFamily="34" charset="0"/>
              </a:rPr>
              <a:t>guidance</a:t>
            </a:r>
            <a:endParaRPr lang="en-US" sz="3600"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Safety is paramount</a:t>
            </a:r>
          </a:p>
          <a:p>
            <a:pPr lvl="1"/>
            <a:r>
              <a:rPr lang="en-US" sz="3600" b="1" dirty="0">
                <a:latin typeface="Arial" panose="020B0604020202020204" pitchFamily="34" charset="0"/>
                <a:cs typeface="Arial" panose="020B0604020202020204" pitchFamily="34" charset="0"/>
              </a:rPr>
              <a:t>Procedures to be followed</a:t>
            </a:r>
          </a:p>
          <a:p>
            <a:pPr lvl="1"/>
            <a:r>
              <a:rPr lang="en-US" sz="3600" b="1" dirty="0">
                <a:latin typeface="Arial" panose="020B0604020202020204" pitchFamily="34" charset="0"/>
                <a:cs typeface="Arial" panose="020B0604020202020204" pitchFamily="34" charset="0"/>
              </a:rPr>
              <a:t>What they need to know/do to be successful</a:t>
            </a:r>
          </a:p>
          <a:p>
            <a:pPr lvl="1"/>
            <a:r>
              <a:rPr lang="en-US" sz="3600" b="1" dirty="0">
                <a:latin typeface="Arial" panose="020B0604020202020204" pitchFamily="34" charset="0"/>
                <a:cs typeface="Arial" panose="020B0604020202020204" pitchFamily="34" charset="0"/>
              </a:rPr>
              <a:t>Special instructions, tips and traps</a:t>
            </a:r>
          </a:p>
          <a:p>
            <a:pPr lvl="1"/>
            <a:r>
              <a:rPr lang="en-US" sz="3600" b="1" dirty="0">
                <a:latin typeface="Arial" panose="020B0604020202020204" pitchFamily="34" charset="0"/>
                <a:cs typeface="Arial" panose="020B0604020202020204" pitchFamily="34" charset="0"/>
              </a:rPr>
              <a:t>Introduce job aids here</a:t>
            </a:r>
          </a:p>
          <a:p>
            <a:pPr lvl="1"/>
            <a:endParaRPr lang="en-US" sz="3600" b="1" dirty="0">
              <a:latin typeface="Arial" panose="020B0604020202020204" pitchFamily="34" charset="0"/>
              <a:cs typeface="Arial" panose="020B0604020202020204" pitchFamily="34" charset="0"/>
            </a:endParaRPr>
          </a:p>
          <a:p>
            <a:pPr lvl="1"/>
            <a:endParaRPr lang="en-US" sz="3600" b="1" dirty="0">
              <a:latin typeface="Arial" panose="020B0604020202020204" pitchFamily="34" charset="0"/>
              <a:cs typeface="Arial" panose="020B0604020202020204" pitchFamily="34" charset="0"/>
            </a:endParaRPr>
          </a:p>
          <a:p>
            <a:pPr lvl="1"/>
            <a:endParaRPr lang="en-US" sz="3600" b="1" dirty="0">
              <a:latin typeface="Arial" panose="020B0604020202020204" pitchFamily="34" charset="0"/>
              <a:cs typeface="Arial" panose="020B0604020202020204" pitchFamily="34" charset="0"/>
            </a:endParaRPr>
          </a:p>
          <a:p>
            <a:pPr lvl="1"/>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27</a:t>
            </a:fld>
            <a:endParaRPr lang="en-US" altLang="en-US" dirty="0"/>
          </a:p>
        </p:txBody>
      </p:sp>
    </p:spTree>
    <p:extLst>
      <p:ext uri="{BB962C8B-B14F-4D97-AF65-F5344CB8AC3E}">
        <p14:creationId xmlns:p14="http://schemas.microsoft.com/office/powerpoint/2010/main" val="4291793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5EC01-C4B9-4B39-9295-5CB1530B9F8C}"/>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6</a:t>
            </a:r>
            <a:endParaRPr lang="en-US" sz="3600" dirty="0"/>
          </a:p>
        </p:txBody>
      </p:sp>
      <p:sp>
        <p:nvSpPr>
          <p:cNvPr id="3" name="Content Placeholder 2">
            <a:extLst>
              <a:ext uri="{FF2B5EF4-FFF2-40B4-BE49-F238E27FC236}">
                <a16:creationId xmlns:a16="http://schemas.microsoft.com/office/drawing/2014/main" xmlns="" id="{335C4855-BCE9-4D84-8250-CE79510F8A1C}"/>
              </a:ext>
            </a:extLst>
          </p:cNvPr>
          <p:cNvSpPr>
            <a:spLocks noGrp="1"/>
          </p:cNvSpPr>
          <p:nvPr>
            <p:ph idx="1"/>
          </p:nvPr>
        </p:nvSpPr>
        <p:spPr>
          <a:xfrm>
            <a:off x="1463040" y="146304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Opportunity for </a:t>
            </a:r>
            <a:r>
              <a:rPr lang="en-US" sz="3600" u="sng" dirty="0">
                <a:latin typeface="Arial" panose="020B0604020202020204" pitchFamily="34" charset="0"/>
                <a:cs typeface="Arial" panose="020B0604020202020204" pitchFamily="34" charset="0"/>
              </a:rPr>
              <a:t>practice</a:t>
            </a:r>
            <a:endParaRPr lang="en-US" sz="3600" dirty="0">
              <a:latin typeface="Arial" panose="020B0604020202020204" pitchFamily="34" charset="0"/>
              <a:cs typeface="Arial" panose="020B0604020202020204" pitchFamily="34" charset="0"/>
            </a:endParaRPr>
          </a:p>
          <a:p>
            <a:pPr lvl="1">
              <a:spcBef>
                <a:spcPts val="0"/>
              </a:spcBef>
              <a:spcAft>
                <a:spcPts val="1800"/>
              </a:spcAft>
            </a:pPr>
            <a:r>
              <a:rPr lang="en-US" sz="3600" b="1" dirty="0">
                <a:latin typeface="Arial" panose="020B0604020202020204" pitchFamily="34" charset="0"/>
                <a:cs typeface="Arial" panose="020B0604020202020204" pitchFamily="34" charset="0"/>
              </a:rPr>
              <a:t>Each student gets the opportunity to practice</a:t>
            </a:r>
          </a:p>
          <a:p>
            <a:pPr lvl="1">
              <a:spcBef>
                <a:spcPts val="0"/>
              </a:spcBef>
              <a:spcAft>
                <a:spcPts val="1800"/>
              </a:spcAft>
            </a:pPr>
            <a:r>
              <a:rPr lang="en-US" sz="3600" b="1" dirty="0">
                <a:latin typeface="Arial" panose="020B0604020202020204" pitchFamily="34" charset="0"/>
                <a:cs typeface="Arial" panose="020B0604020202020204" pitchFamily="34" charset="0"/>
              </a:rPr>
              <a:t>Practice should model the test</a:t>
            </a:r>
          </a:p>
          <a:p>
            <a:pPr lvl="1">
              <a:spcBef>
                <a:spcPts val="0"/>
              </a:spcBef>
              <a:spcAft>
                <a:spcPts val="1800"/>
              </a:spcAft>
            </a:pPr>
            <a:r>
              <a:rPr lang="en-US" sz="3600" b="1" dirty="0">
                <a:latin typeface="Arial" panose="020B0604020202020204" pitchFamily="34" charset="0"/>
                <a:cs typeface="Arial" panose="020B0604020202020204" pitchFamily="34" charset="0"/>
              </a:rPr>
              <a:t>Make practice as real world as possible</a:t>
            </a:r>
          </a:p>
          <a:p>
            <a:pPr lvl="1"/>
            <a:endParaRPr lang="en-US" sz="3600" b="1"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28</a:t>
            </a:fld>
            <a:endParaRPr lang="en-US" altLang="en-US" dirty="0"/>
          </a:p>
        </p:txBody>
      </p:sp>
    </p:spTree>
    <p:extLst>
      <p:ext uri="{BB962C8B-B14F-4D97-AF65-F5344CB8AC3E}">
        <p14:creationId xmlns:p14="http://schemas.microsoft.com/office/powerpoint/2010/main" val="92649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88980-4897-44BC-9DE2-21CB2BBB9A9B}"/>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7</a:t>
            </a:r>
            <a:endParaRPr lang="en-US" sz="3600" dirty="0"/>
          </a:p>
        </p:txBody>
      </p:sp>
      <p:sp>
        <p:nvSpPr>
          <p:cNvPr id="3" name="Content Placeholder 2">
            <a:extLst>
              <a:ext uri="{FF2B5EF4-FFF2-40B4-BE49-F238E27FC236}">
                <a16:creationId xmlns:a16="http://schemas.microsoft.com/office/drawing/2014/main" xmlns="" id="{43F1046C-1D89-4A56-B9B0-BBA4DDE72CE4}"/>
              </a:ext>
            </a:extLst>
          </p:cNvPr>
          <p:cNvSpPr>
            <a:spLocks noGrp="1"/>
          </p:cNvSpPr>
          <p:nvPr>
            <p:ph idx="1"/>
          </p:nvPr>
        </p:nvSpPr>
        <p:spPr>
          <a:xfrm>
            <a:off x="1463039" y="1097280"/>
            <a:ext cx="7540283"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Give </a:t>
            </a:r>
            <a:r>
              <a:rPr lang="en-US" sz="3600" u="sng" dirty="0">
                <a:latin typeface="Arial" panose="020B0604020202020204" pitchFamily="34" charset="0"/>
                <a:cs typeface="Arial" panose="020B0604020202020204" pitchFamily="34" charset="0"/>
              </a:rPr>
              <a:t>feedback</a:t>
            </a:r>
            <a:endParaRPr lang="en-US" sz="3600" dirty="0">
              <a:latin typeface="Arial" panose="020B0604020202020204" pitchFamily="34" charset="0"/>
              <a:cs typeface="Arial" panose="020B0604020202020204" pitchFamily="34" charset="0"/>
            </a:endParaRPr>
          </a:p>
          <a:p>
            <a:pPr lvl="1">
              <a:spcBef>
                <a:spcPts val="0"/>
              </a:spcBef>
              <a:spcAft>
                <a:spcPts val="1800"/>
              </a:spcAft>
            </a:pPr>
            <a:r>
              <a:rPr lang="en-US" sz="3600" b="1" dirty="0">
                <a:latin typeface="Arial" panose="020B0604020202020204" pitchFamily="34" charset="0"/>
                <a:cs typeface="Arial" panose="020B0604020202020204" pitchFamily="34" charset="0"/>
              </a:rPr>
              <a:t>Use both motivational and developmental feedback</a:t>
            </a:r>
          </a:p>
          <a:p>
            <a:pPr lvl="1">
              <a:spcBef>
                <a:spcPts val="0"/>
              </a:spcBef>
              <a:spcAft>
                <a:spcPts val="1800"/>
              </a:spcAft>
            </a:pPr>
            <a:r>
              <a:rPr lang="en-US" sz="3600" b="1" dirty="0">
                <a:latin typeface="Arial" panose="020B0604020202020204" pitchFamily="34" charset="0"/>
                <a:cs typeface="Arial" panose="020B0604020202020204" pitchFamily="34" charset="0"/>
              </a:rPr>
              <a:t>Effective feedback is timely, functional and non-punishing</a:t>
            </a:r>
          </a:p>
          <a:p>
            <a:pPr lvl="1">
              <a:spcBef>
                <a:spcPts val="0"/>
              </a:spcBef>
              <a:spcAft>
                <a:spcPts val="1800"/>
              </a:spcAft>
            </a:pPr>
            <a:r>
              <a:rPr lang="en-US" sz="3600" b="1" dirty="0">
                <a:latin typeface="Arial" panose="020B0604020202020204" pitchFamily="34" charset="0"/>
                <a:cs typeface="Arial" panose="020B0604020202020204" pitchFamily="34" charset="0"/>
              </a:rPr>
              <a:t>Feedback is based on performance and NOT personal</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29</a:t>
            </a:fld>
            <a:endParaRPr lang="en-US" altLang="en-US" dirty="0"/>
          </a:p>
        </p:txBody>
      </p:sp>
    </p:spTree>
    <p:extLst>
      <p:ext uri="{BB962C8B-B14F-4D97-AF65-F5344CB8AC3E}">
        <p14:creationId xmlns:p14="http://schemas.microsoft.com/office/powerpoint/2010/main" val="156316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Slide Number Placeholder 5"/>
          <p:cNvSpPr>
            <a:spLocks noGrp="1"/>
          </p:cNvSpPr>
          <p:nvPr>
            <p:ph type="sldNum" sz="quarter" idx="12"/>
          </p:nvPr>
        </p:nvSpPr>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fld id="{0EDD513F-7046-4AFE-B673-35E1C0CFDB08}" type="slidenum">
              <a:rPr lang="en-US" altLang="en-US" smtClean="0"/>
              <a:pPr/>
              <a:t>3</a:t>
            </a:fld>
            <a:r>
              <a:rPr lang="en-US" altLang="en-US" smtClean="0"/>
              <a:t> </a:t>
            </a:r>
            <a:endParaRPr lang="en-US" altLang="en-US" dirty="0"/>
          </a:p>
        </p:txBody>
      </p:sp>
      <p:sp>
        <p:nvSpPr>
          <p:cNvPr id="13317" name="Rectangle 3"/>
          <p:cNvSpPr>
            <a:spLocks noGrp="1" noChangeArrowheads="1"/>
          </p:cNvSpPr>
          <p:nvPr>
            <p:ph type="title" idx="4294967295"/>
          </p:nvPr>
        </p:nvSpPr>
        <p:spPr>
          <a:xfrm>
            <a:off x="1295400" y="228600"/>
            <a:ext cx="7848600" cy="838200"/>
          </a:xfrm>
        </p:spPr>
        <p:txBody>
          <a:bodyPr/>
          <a:lstStyle/>
          <a:p>
            <a:pPr eaLnBrk="1" hangingPunct="1"/>
            <a:r>
              <a:rPr lang="en-US" altLang="en-US" b="1" dirty="0">
                <a:solidFill>
                  <a:srgbClr val="002060"/>
                </a:solidFill>
                <a:latin typeface="+mj-lt"/>
              </a:rPr>
              <a:t>General Information</a:t>
            </a:r>
          </a:p>
        </p:txBody>
      </p:sp>
      <p:sp>
        <p:nvSpPr>
          <p:cNvPr id="2" name="TextBox 1"/>
          <p:cNvSpPr txBox="1"/>
          <p:nvPr/>
        </p:nvSpPr>
        <p:spPr>
          <a:xfrm>
            <a:off x="1298448" y="1066800"/>
            <a:ext cx="7719092" cy="5293757"/>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sz="3600" dirty="0">
                <a:solidFill>
                  <a:srgbClr val="002060"/>
                </a:solidFill>
                <a:latin typeface="+mn-lt"/>
              </a:rPr>
              <a:t> Keep video camera on (if possible)</a:t>
            </a:r>
          </a:p>
          <a:p>
            <a:pPr marL="171450" indent="-171450" eaLnBrk="1" hangingPunct="1">
              <a:buFont typeface="Arial" panose="020B0604020202020204" pitchFamily="34" charset="0"/>
              <a:buChar char="•"/>
              <a:defRPr/>
            </a:pPr>
            <a:r>
              <a:rPr lang="en-US" sz="3600" dirty="0">
                <a:solidFill>
                  <a:srgbClr val="002060"/>
                </a:solidFill>
                <a:latin typeface="+mn-lt"/>
                <a:sym typeface="Calibri"/>
              </a:rPr>
              <a:t> Minimize distractions. </a:t>
            </a:r>
          </a:p>
          <a:p>
            <a:pPr marL="171450" indent="-171450">
              <a:buFont typeface="Arial" panose="020B0604020202020204" pitchFamily="34" charset="0"/>
              <a:buChar char="•"/>
              <a:defRPr/>
            </a:pPr>
            <a:r>
              <a:rPr lang="en-US" sz="3600" dirty="0">
                <a:solidFill>
                  <a:srgbClr val="002060"/>
                </a:solidFill>
                <a:latin typeface="+mn-lt"/>
                <a:sym typeface="Calibri"/>
              </a:rPr>
              <a:t> Take class notes just as you would</a:t>
            </a:r>
            <a:br>
              <a:rPr lang="en-US" sz="3600" dirty="0">
                <a:solidFill>
                  <a:srgbClr val="002060"/>
                </a:solidFill>
                <a:latin typeface="+mn-lt"/>
                <a:sym typeface="Calibri"/>
              </a:rPr>
            </a:br>
            <a:r>
              <a:rPr lang="en-US" sz="3600" dirty="0">
                <a:solidFill>
                  <a:srgbClr val="002060"/>
                </a:solidFill>
                <a:latin typeface="+mn-lt"/>
                <a:sym typeface="Calibri"/>
              </a:rPr>
              <a:t> if you were sitting in a classroom.</a:t>
            </a:r>
          </a:p>
          <a:p>
            <a:pPr marL="171450" indent="-171450">
              <a:buFont typeface="Arial" panose="020B0604020202020204" pitchFamily="34" charset="0"/>
              <a:buChar char="•"/>
              <a:defRPr/>
            </a:pPr>
            <a:r>
              <a:rPr lang="en-US" sz="3600" dirty="0">
                <a:solidFill>
                  <a:srgbClr val="002060"/>
                </a:solidFill>
                <a:latin typeface="+mn-lt"/>
                <a:sym typeface="Calibri"/>
              </a:rPr>
              <a:t> Use the same etiquette that you </a:t>
            </a:r>
            <a:br>
              <a:rPr lang="en-US" sz="3600" dirty="0">
                <a:solidFill>
                  <a:srgbClr val="002060"/>
                </a:solidFill>
                <a:latin typeface="+mn-lt"/>
                <a:sym typeface="Calibri"/>
              </a:rPr>
            </a:br>
            <a:r>
              <a:rPr lang="en-US" sz="3600" dirty="0">
                <a:solidFill>
                  <a:srgbClr val="002060"/>
                </a:solidFill>
                <a:latin typeface="+mn-lt"/>
                <a:sym typeface="Calibri"/>
              </a:rPr>
              <a:t> would during a live class.</a:t>
            </a:r>
          </a:p>
          <a:p>
            <a:pPr marL="171450" indent="-171450">
              <a:buFont typeface="Arial" panose="020B0604020202020204" pitchFamily="34" charset="0"/>
              <a:buChar char="•"/>
              <a:defRPr/>
            </a:pPr>
            <a:r>
              <a:rPr lang="en-US" sz="3600" dirty="0">
                <a:solidFill>
                  <a:srgbClr val="002060"/>
                </a:solidFill>
                <a:latin typeface="+mn-lt"/>
                <a:sym typeface="Calibri"/>
              </a:rPr>
              <a:t> If we lose connection, please give </a:t>
            </a:r>
            <a:br>
              <a:rPr lang="en-US" sz="3600" dirty="0">
                <a:solidFill>
                  <a:srgbClr val="002060"/>
                </a:solidFill>
                <a:latin typeface="+mn-lt"/>
                <a:sym typeface="Calibri"/>
              </a:rPr>
            </a:br>
            <a:r>
              <a:rPr lang="en-US" sz="3600" dirty="0">
                <a:solidFill>
                  <a:srgbClr val="002060"/>
                </a:solidFill>
                <a:latin typeface="+mn-lt"/>
                <a:sym typeface="Calibri"/>
              </a:rPr>
              <a:t> me two minutes to re-establish </a:t>
            </a:r>
            <a:br>
              <a:rPr lang="en-US" sz="3600" dirty="0">
                <a:solidFill>
                  <a:srgbClr val="002060"/>
                </a:solidFill>
                <a:latin typeface="+mn-lt"/>
                <a:sym typeface="Calibri"/>
              </a:rPr>
            </a:br>
            <a:r>
              <a:rPr lang="en-US" sz="3600" dirty="0">
                <a:solidFill>
                  <a:srgbClr val="002060"/>
                </a:solidFill>
                <a:latin typeface="+mn-lt"/>
                <a:sym typeface="Calibri"/>
              </a:rPr>
              <a:t> connection and then re-enter Zoom</a:t>
            </a:r>
            <a:endParaRPr lang="en-US" sz="3600" dirty="0">
              <a:solidFill>
                <a:srgbClr val="002060"/>
              </a:solidFill>
              <a:latin typeface="+mn-lt"/>
            </a:endParaRPr>
          </a:p>
          <a:p>
            <a:pPr>
              <a:defRPr/>
            </a:pPr>
            <a:r>
              <a:rPr lang="en-US" dirty="0"/>
              <a:t> </a:t>
            </a:r>
          </a:p>
        </p:txBody>
      </p:sp>
    </p:spTree>
    <p:extLst>
      <p:ext uri="{BB962C8B-B14F-4D97-AF65-F5344CB8AC3E}">
        <p14:creationId xmlns:p14="http://schemas.microsoft.com/office/powerpoint/2010/main" val="651154884"/>
      </p:ext>
    </p:extLst>
  </p:cSld>
  <p:clrMapOvr>
    <a:masterClrMapping/>
  </p:clrMapOvr>
  <p:transition spd="med" advTm="10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88980-4897-44BC-9DE2-21CB2BBB9A9B}"/>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7</a:t>
            </a:r>
            <a:endParaRPr lang="en-US" sz="3600" dirty="0"/>
          </a:p>
        </p:txBody>
      </p:sp>
      <p:sp>
        <p:nvSpPr>
          <p:cNvPr id="3" name="Content Placeholder 2">
            <a:extLst>
              <a:ext uri="{FF2B5EF4-FFF2-40B4-BE49-F238E27FC236}">
                <a16:creationId xmlns:a16="http://schemas.microsoft.com/office/drawing/2014/main" xmlns="" id="{43F1046C-1D89-4A56-B9B0-BBA4DDE72CE4}"/>
              </a:ext>
            </a:extLst>
          </p:cNvPr>
          <p:cNvSpPr>
            <a:spLocks noGrp="1"/>
          </p:cNvSpPr>
          <p:nvPr>
            <p:ph idx="1"/>
          </p:nvPr>
        </p:nvSpPr>
        <p:spPr>
          <a:xfrm>
            <a:off x="1463040" y="109728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Give </a:t>
            </a:r>
            <a:r>
              <a:rPr lang="en-US" sz="3600" u="sng" dirty="0">
                <a:latin typeface="Arial" panose="020B0604020202020204" pitchFamily="34" charset="0"/>
                <a:cs typeface="Arial" panose="020B0604020202020204" pitchFamily="34" charset="0"/>
              </a:rPr>
              <a:t>feedback</a:t>
            </a:r>
            <a:endParaRPr lang="en-US" sz="3600" dirty="0">
              <a:latin typeface="Arial" panose="020B0604020202020204" pitchFamily="34" charset="0"/>
              <a:cs typeface="Arial" panose="020B0604020202020204" pitchFamily="34" charset="0"/>
            </a:endParaRPr>
          </a:p>
          <a:p>
            <a:pPr lvl="1">
              <a:spcBef>
                <a:spcPts val="0"/>
              </a:spcBef>
              <a:spcAft>
                <a:spcPts val="1800"/>
              </a:spcAft>
            </a:pPr>
            <a:r>
              <a:rPr lang="en-US" sz="3600" b="1" dirty="0">
                <a:latin typeface="Arial" panose="020B0604020202020204" pitchFamily="34" charset="0"/>
                <a:cs typeface="Arial" panose="020B0604020202020204" pitchFamily="34" charset="0"/>
              </a:rPr>
              <a:t>Use positive feedback (advice and reinforcement)</a:t>
            </a:r>
          </a:p>
          <a:p>
            <a:pPr lvl="1">
              <a:spcBef>
                <a:spcPts val="0"/>
              </a:spcBef>
              <a:spcAft>
                <a:spcPts val="1800"/>
              </a:spcAft>
            </a:pPr>
            <a:r>
              <a:rPr lang="en-US" sz="3600" b="1" dirty="0">
                <a:latin typeface="Arial" panose="020B0604020202020204" pitchFamily="34" charset="0"/>
                <a:cs typeface="Arial" panose="020B0604020202020204" pitchFamily="34" charset="0"/>
              </a:rPr>
              <a:t>Avoid negative feedback (silence and criticism)</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30</a:t>
            </a:fld>
            <a:endParaRPr lang="en-US" altLang="en-US" dirty="0"/>
          </a:p>
        </p:txBody>
      </p:sp>
    </p:spTree>
    <p:extLst>
      <p:ext uri="{BB962C8B-B14F-4D97-AF65-F5344CB8AC3E}">
        <p14:creationId xmlns:p14="http://schemas.microsoft.com/office/powerpoint/2010/main" val="2806492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6621A-9D41-42A9-8918-E61CC066C94D}"/>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8</a:t>
            </a:r>
            <a:endParaRPr lang="en-US" sz="3600" dirty="0"/>
          </a:p>
        </p:txBody>
      </p:sp>
      <p:sp>
        <p:nvSpPr>
          <p:cNvPr id="3" name="Content Placeholder 2">
            <a:extLst>
              <a:ext uri="{FF2B5EF4-FFF2-40B4-BE49-F238E27FC236}">
                <a16:creationId xmlns:a16="http://schemas.microsoft.com/office/drawing/2014/main" xmlns="" id="{5B32D315-19B7-4596-8481-B18076F99494}"/>
              </a:ext>
            </a:extLst>
          </p:cNvPr>
          <p:cNvSpPr>
            <a:spLocks noGrp="1"/>
          </p:cNvSpPr>
          <p:nvPr>
            <p:ph idx="1"/>
          </p:nvPr>
        </p:nvSpPr>
        <p:spPr>
          <a:xfrm>
            <a:off x="1463040" y="1097280"/>
            <a:ext cx="7315200" cy="4572000"/>
          </a:xfrm>
        </p:spPr>
        <p:txBody>
          <a:bodyPr/>
          <a:lstStyle/>
          <a:p>
            <a:pPr>
              <a:spcBef>
                <a:spcPts val="0"/>
              </a:spcBef>
              <a:spcAft>
                <a:spcPts val="1800"/>
              </a:spcAft>
            </a:pPr>
            <a:r>
              <a:rPr lang="en-US" sz="3600" u="sng" dirty="0">
                <a:latin typeface="Arial" panose="020B0604020202020204" pitchFamily="34" charset="0"/>
                <a:cs typeface="Arial" panose="020B0604020202020204" pitchFamily="34" charset="0"/>
              </a:rPr>
              <a:t>Test</a:t>
            </a:r>
            <a:endParaRPr lang="en-US" sz="3600" dirty="0">
              <a:latin typeface="Arial" panose="020B0604020202020204" pitchFamily="34" charset="0"/>
              <a:cs typeface="Arial" panose="020B0604020202020204" pitchFamily="34" charset="0"/>
            </a:endParaRPr>
          </a:p>
          <a:p>
            <a:pPr lvl="1">
              <a:spcBef>
                <a:spcPts val="0"/>
              </a:spcBef>
              <a:spcAft>
                <a:spcPts val="1800"/>
              </a:spcAft>
            </a:pPr>
            <a:r>
              <a:rPr lang="en-US" sz="3600" b="1" dirty="0">
                <a:latin typeface="Arial" panose="020B0604020202020204" pitchFamily="34" charset="0"/>
                <a:cs typeface="Arial" panose="020B0604020202020204" pitchFamily="34" charset="0"/>
              </a:rPr>
              <a:t>Assess the student's retention of the material</a:t>
            </a:r>
          </a:p>
          <a:p>
            <a:pPr lvl="1">
              <a:spcBef>
                <a:spcPts val="0"/>
              </a:spcBef>
              <a:spcAft>
                <a:spcPts val="1800"/>
              </a:spcAft>
            </a:pPr>
            <a:r>
              <a:rPr lang="en-US" sz="3600" b="1" dirty="0">
                <a:latin typeface="Arial" panose="020B0604020202020204" pitchFamily="34" charset="0"/>
                <a:cs typeface="Arial" panose="020B0604020202020204" pitchFamily="34" charset="0"/>
              </a:rPr>
              <a:t>May be written or hands-on</a:t>
            </a:r>
          </a:p>
          <a:p>
            <a:pPr lvl="1">
              <a:spcBef>
                <a:spcPts val="0"/>
              </a:spcBef>
              <a:spcAft>
                <a:spcPts val="1800"/>
              </a:spcAft>
            </a:pPr>
            <a:r>
              <a:rPr lang="en-US" sz="3600" b="1" dirty="0">
                <a:latin typeface="Arial" panose="020B0604020202020204" pitchFamily="34" charset="0"/>
                <a:cs typeface="Arial" panose="020B0604020202020204" pitchFamily="34" charset="0"/>
              </a:rPr>
              <a:t>If hands-on is used, make the test as real world as possible.</a:t>
            </a:r>
          </a:p>
          <a:p>
            <a:pPr lvl="1"/>
            <a:endParaRPr lang="en-US" sz="3600" b="1"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31</a:t>
            </a:fld>
            <a:endParaRPr lang="en-US" altLang="en-US" dirty="0"/>
          </a:p>
        </p:txBody>
      </p:sp>
    </p:spTree>
    <p:extLst>
      <p:ext uri="{BB962C8B-B14F-4D97-AF65-F5344CB8AC3E}">
        <p14:creationId xmlns:p14="http://schemas.microsoft.com/office/powerpoint/2010/main" val="3801405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A37070-CF81-44C2-A2BB-CB03AEBA1890}"/>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Lesson Plan - Event 9</a:t>
            </a:r>
            <a:endParaRPr lang="en-US" sz="3600" dirty="0"/>
          </a:p>
        </p:txBody>
      </p:sp>
      <p:sp>
        <p:nvSpPr>
          <p:cNvPr id="3" name="Content Placeholder 2">
            <a:extLst>
              <a:ext uri="{FF2B5EF4-FFF2-40B4-BE49-F238E27FC236}">
                <a16:creationId xmlns:a16="http://schemas.microsoft.com/office/drawing/2014/main" xmlns="" id="{AA06F735-D68E-4022-8128-882549366E8A}"/>
              </a:ext>
            </a:extLst>
          </p:cNvPr>
          <p:cNvSpPr>
            <a:spLocks noGrp="1"/>
          </p:cNvSpPr>
          <p:nvPr>
            <p:ph idx="1"/>
          </p:nvPr>
        </p:nvSpPr>
        <p:spPr>
          <a:xfrm>
            <a:off x="1463040" y="109728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Enhance </a:t>
            </a:r>
            <a:r>
              <a:rPr lang="en-US" sz="3600" u="sng" dirty="0">
                <a:latin typeface="Arial" panose="020B0604020202020204" pitchFamily="34" charset="0"/>
                <a:cs typeface="Arial" panose="020B0604020202020204" pitchFamily="34" charset="0"/>
              </a:rPr>
              <a:t>retention</a:t>
            </a:r>
            <a:endParaRPr lang="en-US" sz="3600" dirty="0">
              <a:latin typeface="Arial" panose="020B0604020202020204" pitchFamily="34" charset="0"/>
              <a:cs typeface="Arial" panose="020B0604020202020204" pitchFamily="34" charset="0"/>
            </a:endParaRPr>
          </a:p>
          <a:p>
            <a:pPr lvl="1">
              <a:spcBef>
                <a:spcPts val="0"/>
              </a:spcBef>
              <a:spcAft>
                <a:spcPts val="1800"/>
              </a:spcAft>
            </a:pPr>
            <a:r>
              <a:rPr lang="en-US" sz="3600" b="1" dirty="0">
                <a:latin typeface="Arial" panose="020B0604020202020204" pitchFamily="34" charset="0"/>
                <a:cs typeface="Arial" panose="020B0604020202020204" pitchFamily="34" charset="0"/>
              </a:rPr>
              <a:t>Reinforce the lesson</a:t>
            </a:r>
          </a:p>
          <a:p>
            <a:pPr lvl="1">
              <a:spcBef>
                <a:spcPts val="0"/>
              </a:spcBef>
              <a:spcAft>
                <a:spcPts val="1800"/>
              </a:spcAft>
            </a:pPr>
            <a:r>
              <a:rPr lang="en-US" sz="3600" b="1" dirty="0">
                <a:latin typeface="Arial" panose="020B0604020202020204" pitchFamily="34" charset="0"/>
                <a:cs typeface="Arial" panose="020B0604020202020204" pitchFamily="34" charset="0"/>
              </a:rPr>
              <a:t>Have students apply new learning</a:t>
            </a:r>
          </a:p>
          <a:p>
            <a:pPr lvl="1">
              <a:spcBef>
                <a:spcPts val="0"/>
              </a:spcBef>
              <a:spcAft>
                <a:spcPts val="1800"/>
              </a:spcAft>
            </a:pPr>
            <a:r>
              <a:rPr lang="en-US" sz="3600" b="1" dirty="0">
                <a:latin typeface="Arial" panose="020B0604020202020204" pitchFamily="34" charset="0"/>
                <a:cs typeface="Arial" panose="020B0604020202020204" pitchFamily="34" charset="0"/>
              </a:rPr>
              <a:t>Introduce the next step</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32</a:t>
            </a:fld>
            <a:endParaRPr lang="en-US" altLang="en-US" dirty="0"/>
          </a:p>
        </p:txBody>
      </p:sp>
    </p:spTree>
    <p:extLst>
      <p:ext uri="{BB962C8B-B14F-4D97-AF65-F5344CB8AC3E}">
        <p14:creationId xmlns:p14="http://schemas.microsoft.com/office/powerpoint/2010/main" val="61165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7C2C4-E54D-4857-8D1A-6DB8CC4CF83C}"/>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3 - Conclusion</a:t>
            </a:r>
          </a:p>
        </p:txBody>
      </p:sp>
      <p:sp>
        <p:nvSpPr>
          <p:cNvPr id="3" name="Content Placeholder 2">
            <a:extLst>
              <a:ext uri="{FF2B5EF4-FFF2-40B4-BE49-F238E27FC236}">
                <a16:creationId xmlns:a16="http://schemas.microsoft.com/office/drawing/2014/main" xmlns="" id="{91379156-D766-4ABD-88EE-E387310694E0}"/>
              </a:ext>
            </a:extLst>
          </p:cNvPr>
          <p:cNvSpPr>
            <a:spLocks noGrp="1"/>
          </p:cNvSpPr>
          <p:nvPr>
            <p:ph idx="1"/>
          </p:nvPr>
        </p:nvSpPr>
        <p:spPr>
          <a:xfrm>
            <a:off x="1463040" y="109728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Lesson plans must be reviewed and modified after each use</a:t>
            </a:r>
          </a:p>
          <a:p>
            <a:pPr>
              <a:spcBef>
                <a:spcPts val="0"/>
              </a:spcBef>
              <a:spcAft>
                <a:spcPts val="1800"/>
              </a:spcAft>
            </a:pPr>
            <a:r>
              <a:rPr lang="en-US" sz="3600" dirty="0">
                <a:latin typeface="Arial" panose="020B0604020202020204" pitchFamily="34" charset="0"/>
                <a:cs typeface="Arial" panose="020B0604020202020204" pitchFamily="34" charset="0"/>
              </a:rPr>
              <a:t>Not all nine events are mandatory for all lessons</a:t>
            </a:r>
          </a:p>
          <a:p>
            <a:pPr>
              <a:spcBef>
                <a:spcPts val="0"/>
              </a:spcBef>
              <a:spcAft>
                <a:spcPts val="1800"/>
              </a:spcAft>
            </a:pPr>
            <a:r>
              <a:rPr lang="en-US" sz="3600" dirty="0">
                <a:latin typeface="Arial" panose="020B0604020202020204" pitchFamily="34" charset="0"/>
                <a:cs typeface="Arial" panose="020B0604020202020204" pitchFamily="34" charset="0"/>
              </a:rPr>
              <a:t>Remember to have fun</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33</a:t>
            </a:fld>
            <a:endParaRPr lang="en-US" altLang="en-US" dirty="0"/>
          </a:p>
        </p:txBody>
      </p:sp>
    </p:spTree>
    <p:extLst>
      <p:ext uri="{BB962C8B-B14F-4D97-AF65-F5344CB8AC3E}">
        <p14:creationId xmlns:p14="http://schemas.microsoft.com/office/powerpoint/2010/main" val="7649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28659-9747-468A-8270-AACED0C267EC}"/>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4 - Using Media Effectively</a:t>
            </a:r>
          </a:p>
        </p:txBody>
      </p:sp>
      <p:sp>
        <p:nvSpPr>
          <p:cNvPr id="3" name="Content Placeholder 2">
            <a:extLst>
              <a:ext uri="{FF2B5EF4-FFF2-40B4-BE49-F238E27FC236}">
                <a16:creationId xmlns:a16="http://schemas.microsoft.com/office/drawing/2014/main" xmlns="" id="{72F60A2B-386D-44F8-81B9-2BB2675FA449}"/>
              </a:ext>
            </a:extLst>
          </p:cNvPr>
          <p:cNvSpPr>
            <a:spLocks noGrp="1"/>
          </p:cNvSpPr>
          <p:nvPr>
            <p:ph idx="1"/>
          </p:nvPr>
        </p:nvSpPr>
        <p:spPr>
          <a:xfrm>
            <a:off x="1463040" y="1463040"/>
            <a:ext cx="7315200" cy="4572000"/>
          </a:xfrm>
        </p:spPr>
        <p:txBody>
          <a:bodyPr/>
          <a:lstStyle/>
          <a:p>
            <a:r>
              <a:rPr lang="en-US" sz="3600" dirty="0">
                <a:latin typeface="Arial" panose="020B0604020202020204" pitchFamily="34" charset="0"/>
                <a:cs typeface="Arial" panose="020B0604020202020204" pitchFamily="34" charset="0"/>
              </a:rPr>
              <a:t>Student Retention</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Visual Aids Check List</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Teaching Equipment</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Teaching Aids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34</a:t>
            </a:fld>
            <a:endParaRPr lang="en-US" altLang="en-US" dirty="0"/>
          </a:p>
        </p:txBody>
      </p:sp>
    </p:spTree>
    <p:extLst>
      <p:ext uri="{BB962C8B-B14F-4D97-AF65-F5344CB8AC3E}">
        <p14:creationId xmlns:p14="http://schemas.microsoft.com/office/powerpoint/2010/main" val="1635651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28659-9747-468A-8270-AACED0C267EC}"/>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Using Media Effectively</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35</a:t>
            </a:fld>
            <a:endParaRPr lang="en-US" altLang="en-US" dirty="0"/>
          </a:p>
        </p:txBody>
      </p:sp>
      <p:sp>
        <p:nvSpPr>
          <p:cNvPr id="6" name="TextBox 5">
            <a:extLst>
              <a:ext uri="{FF2B5EF4-FFF2-40B4-BE49-F238E27FC236}">
                <a16:creationId xmlns:a16="http://schemas.microsoft.com/office/drawing/2014/main" xmlns="" id="{DD66D520-B658-4D79-BED5-08D7B970954A}"/>
              </a:ext>
            </a:extLst>
          </p:cNvPr>
          <p:cNvSpPr txBox="1"/>
          <p:nvPr/>
        </p:nvSpPr>
        <p:spPr>
          <a:xfrm>
            <a:off x="1463040" y="1097280"/>
            <a:ext cx="7315200" cy="4572000"/>
          </a:xfrm>
          <a:prstGeom prst="rect">
            <a:avLst/>
          </a:prstGeom>
          <a:noFill/>
        </p:spPr>
        <p:txBody>
          <a:bodyPr wrap="square" rtlCol="0">
            <a:spAutoFit/>
          </a:bodyPr>
          <a:lstStyle/>
          <a:p>
            <a:endParaRPr lang="en-US" dirty="0"/>
          </a:p>
        </p:txBody>
      </p:sp>
      <p:sp>
        <p:nvSpPr>
          <p:cNvPr id="7" name="Content Placeholder 2">
            <a:extLst>
              <a:ext uri="{FF2B5EF4-FFF2-40B4-BE49-F238E27FC236}">
                <a16:creationId xmlns:a16="http://schemas.microsoft.com/office/drawing/2014/main" xmlns="" id="{7DB75617-AA47-4B03-8224-3936F21D3D59}"/>
              </a:ext>
            </a:extLst>
          </p:cNvPr>
          <p:cNvSpPr>
            <a:spLocks noGrp="1"/>
          </p:cNvSpPr>
          <p:nvPr>
            <p:ph idx="1"/>
          </p:nvPr>
        </p:nvSpPr>
        <p:spPr>
          <a:xfrm>
            <a:off x="1463040" y="1097280"/>
            <a:ext cx="7315200" cy="4572000"/>
          </a:xfrm>
        </p:spPr>
        <p:txBody>
          <a:bodyPr/>
          <a:lstStyle/>
          <a:p>
            <a:pPr>
              <a:spcBef>
                <a:spcPts val="0"/>
              </a:spcBef>
              <a:spcAft>
                <a:spcPts val="0"/>
              </a:spcAft>
            </a:pPr>
            <a:r>
              <a:rPr lang="en-US" sz="3400" dirty="0">
                <a:latin typeface="Arial" panose="020B0604020202020204" pitchFamily="34" charset="0"/>
                <a:cs typeface="Arial" panose="020B0604020202020204" pitchFamily="34" charset="0"/>
              </a:rPr>
              <a:t>Select medium</a:t>
            </a:r>
          </a:p>
          <a:p>
            <a:pPr>
              <a:spcBef>
                <a:spcPts val="0"/>
              </a:spcBef>
              <a:spcAft>
                <a:spcPts val="0"/>
              </a:spcAft>
            </a:pPr>
            <a:r>
              <a:rPr lang="en-US" sz="3400" dirty="0">
                <a:latin typeface="Arial" panose="020B0604020202020204" pitchFamily="34" charset="0"/>
                <a:cs typeface="Arial" panose="020B0604020202020204" pitchFamily="34" charset="0"/>
              </a:rPr>
              <a:t>Create template</a:t>
            </a:r>
          </a:p>
          <a:p>
            <a:pPr>
              <a:spcBef>
                <a:spcPts val="0"/>
              </a:spcBef>
              <a:spcAft>
                <a:spcPts val="0"/>
              </a:spcAft>
            </a:pPr>
            <a:r>
              <a:rPr lang="en-US" sz="3400" dirty="0">
                <a:latin typeface="Arial" panose="020B0604020202020204" pitchFamily="34" charset="0"/>
                <a:cs typeface="Arial" panose="020B0604020202020204" pitchFamily="34" charset="0"/>
              </a:rPr>
              <a:t>Use a single thread</a:t>
            </a:r>
          </a:p>
          <a:p>
            <a:pPr>
              <a:spcBef>
                <a:spcPts val="0"/>
              </a:spcBef>
              <a:spcAft>
                <a:spcPts val="0"/>
              </a:spcAft>
            </a:pPr>
            <a:r>
              <a:rPr lang="en-US" sz="3400" dirty="0">
                <a:latin typeface="Arial" panose="020B0604020202020204" pitchFamily="34" charset="0"/>
                <a:cs typeface="Arial" panose="020B0604020202020204" pitchFamily="34" charset="0"/>
              </a:rPr>
              <a:t>Add titles</a:t>
            </a:r>
          </a:p>
          <a:p>
            <a:pPr>
              <a:spcBef>
                <a:spcPts val="0"/>
              </a:spcBef>
              <a:spcAft>
                <a:spcPts val="0"/>
              </a:spcAft>
            </a:pPr>
            <a:r>
              <a:rPr lang="en-US" sz="3400" dirty="0">
                <a:latin typeface="Arial" panose="020B0604020202020204" pitchFamily="34" charset="0"/>
                <a:cs typeface="Arial" panose="020B0604020202020204" pitchFamily="34" charset="0"/>
              </a:rPr>
              <a:t>Ensure readability</a:t>
            </a:r>
          </a:p>
          <a:p>
            <a:pPr>
              <a:spcBef>
                <a:spcPts val="0"/>
              </a:spcBef>
              <a:spcAft>
                <a:spcPts val="0"/>
              </a:spcAft>
            </a:pPr>
            <a:r>
              <a:rPr lang="en-US" sz="3400" dirty="0">
                <a:latin typeface="Arial" panose="020B0604020202020204" pitchFamily="34" charset="0"/>
                <a:cs typeface="Arial" panose="020B0604020202020204" pitchFamily="34" charset="0"/>
              </a:rPr>
              <a:t>Choreograph slide and talk</a:t>
            </a:r>
          </a:p>
          <a:p>
            <a:pPr>
              <a:spcBef>
                <a:spcPts val="0"/>
              </a:spcBef>
              <a:spcAft>
                <a:spcPts val="0"/>
              </a:spcAft>
            </a:pPr>
            <a:r>
              <a:rPr lang="en-US" sz="3400" dirty="0">
                <a:latin typeface="Arial" panose="020B0604020202020204" pitchFamily="34" charset="0"/>
                <a:cs typeface="Arial" panose="020B0604020202020204" pitchFamily="34" charset="0"/>
              </a:rPr>
              <a:t>Face audience</a:t>
            </a:r>
          </a:p>
          <a:p>
            <a:pPr>
              <a:spcBef>
                <a:spcPts val="0"/>
              </a:spcBef>
              <a:spcAft>
                <a:spcPts val="0"/>
              </a:spcAft>
            </a:pPr>
            <a:r>
              <a:rPr lang="en-US" sz="3400" dirty="0">
                <a:latin typeface="Arial" panose="020B0604020202020204" pitchFamily="34" charset="0"/>
                <a:cs typeface="Arial" panose="020B0604020202020204" pitchFamily="34" charset="0"/>
              </a:rPr>
              <a:t>Don’t read to the students</a:t>
            </a:r>
          </a:p>
        </p:txBody>
      </p:sp>
    </p:spTree>
    <p:extLst>
      <p:ext uri="{BB962C8B-B14F-4D97-AF65-F5344CB8AC3E}">
        <p14:creationId xmlns:p14="http://schemas.microsoft.com/office/powerpoint/2010/main" val="1625038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28659-9747-468A-8270-AACED0C267EC}"/>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Aids, Equipment, and Material</a:t>
            </a:r>
          </a:p>
        </p:txBody>
      </p:sp>
      <p:sp>
        <p:nvSpPr>
          <p:cNvPr id="3" name="Content Placeholder 2">
            <a:extLst>
              <a:ext uri="{FF2B5EF4-FFF2-40B4-BE49-F238E27FC236}">
                <a16:creationId xmlns:a16="http://schemas.microsoft.com/office/drawing/2014/main" xmlns="" id="{72F60A2B-386D-44F8-81B9-2BB2675FA449}"/>
              </a:ext>
            </a:extLst>
          </p:cNvPr>
          <p:cNvSpPr>
            <a:spLocks noGrp="1"/>
          </p:cNvSpPr>
          <p:nvPr>
            <p:ph idx="1"/>
          </p:nvPr>
        </p:nvSpPr>
        <p:spPr>
          <a:xfrm>
            <a:off x="1463039" y="1097280"/>
            <a:ext cx="7487529" cy="4572000"/>
          </a:xfrm>
        </p:spPr>
        <p:txBody>
          <a:bodyPr/>
          <a:lstStyle/>
          <a:p>
            <a:pPr marL="365760" indent="-365760">
              <a:spcBef>
                <a:spcPts val="0"/>
              </a:spcBef>
              <a:spcAft>
                <a:spcPts val="1800"/>
              </a:spcAft>
            </a:pPr>
            <a:r>
              <a:rPr lang="en-US" sz="3600" dirty="0">
                <a:latin typeface="Arial" panose="020B0604020202020204" pitchFamily="34" charset="0"/>
                <a:cs typeface="Arial" panose="020B0604020202020204" pitchFamily="34" charset="0"/>
              </a:rPr>
              <a:t>Teaching Aids (techniques/ways)</a:t>
            </a:r>
          </a:p>
          <a:p>
            <a:pPr marL="365760" indent="-365760">
              <a:spcBef>
                <a:spcPts val="0"/>
              </a:spcBef>
              <a:spcAft>
                <a:spcPts val="1800"/>
              </a:spcAft>
            </a:pPr>
            <a:r>
              <a:rPr lang="en-US" sz="3600" dirty="0">
                <a:latin typeface="Arial" panose="020B0604020202020204" pitchFamily="34" charset="0"/>
                <a:cs typeface="Arial" panose="020B0604020202020204" pitchFamily="34" charset="0"/>
              </a:rPr>
              <a:t>Teaching Equipment</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(the hardware)</a:t>
            </a:r>
          </a:p>
          <a:p>
            <a:pPr marL="365760" indent="-365760">
              <a:spcBef>
                <a:spcPts val="0"/>
              </a:spcBef>
              <a:spcAft>
                <a:spcPts val="1800"/>
              </a:spcAft>
            </a:pPr>
            <a:r>
              <a:rPr lang="en-US" sz="3600" dirty="0">
                <a:latin typeface="Arial" panose="020B0604020202020204" pitchFamily="34" charset="0"/>
                <a:cs typeface="Arial" panose="020B0604020202020204" pitchFamily="34" charset="0"/>
              </a:rPr>
              <a:t>Instructional Materials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(resources)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36</a:t>
            </a:fld>
            <a:endParaRPr lang="en-US" altLang="en-US" dirty="0"/>
          </a:p>
        </p:txBody>
      </p:sp>
    </p:spTree>
    <p:extLst>
      <p:ext uri="{BB962C8B-B14F-4D97-AF65-F5344CB8AC3E}">
        <p14:creationId xmlns:p14="http://schemas.microsoft.com/office/powerpoint/2010/main" val="258012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28659-9747-468A-8270-AACED0C267EC}"/>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Teaching Equipment</a:t>
            </a:r>
          </a:p>
        </p:txBody>
      </p:sp>
      <p:sp>
        <p:nvSpPr>
          <p:cNvPr id="3" name="Content Placeholder 2">
            <a:extLst>
              <a:ext uri="{FF2B5EF4-FFF2-40B4-BE49-F238E27FC236}">
                <a16:creationId xmlns:a16="http://schemas.microsoft.com/office/drawing/2014/main" xmlns="" id="{72F60A2B-386D-44F8-81B9-2BB2675FA449}"/>
              </a:ext>
            </a:extLst>
          </p:cNvPr>
          <p:cNvSpPr>
            <a:spLocks noGrp="1"/>
          </p:cNvSpPr>
          <p:nvPr>
            <p:ph idx="1"/>
          </p:nvPr>
        </p:nvSpPr>
        <p:spPr>
          <a:xfrm>
            <a:off x="1463040" y="1463040"/>
            <a:ext cx="7315200" cy="4572000"/>
          </a:xfrm>
        </p:spPr>
        <p:txBody>
          <a:bodyPr/>
          <a:lstStyle/>
          <a:p>
            <a:pPr>
              <a:spcBef>
                <a:spcPts val="0"/>
              </a:spcBef>
              <a:spcAft>
                <a:spcPts val="1600"/>
              </a:spcAft>
            </a:pPr>
            <a:r>
              <a:rPr lang="en-US" sz="3600" b="1" dirty="0">
                <a:latin typeface="Arial" panose="020B0604020202020204" pitchFamily="34" charset="0"/>
                <a:cs typeface="Arial" panose="020B0604020202020204" pitchFamily="34" charset="0"/>
              </a:rPr>
              <a:t>Chalkboards or Dry Erase Boards</a:t>
            </a:r>
          </a:p>
          <a:p>
            <a:pPr>
              <a:spcBef>
                <a:spcPts val="0"/>
              </a:spcBef>
              <a:spcAft>
                <a:spcPts val="1600"/>
              </a:spcAft>
            </a:pPr>
            <a:r>
              <a:rPr lang="en-US" sz="3600" b="1" dirty="0">
                <a:latin typeface="Arial" panose="020B0604020202020204" pitchFamily="34" charset="0"/>
                <a:cs typeface="Arial" panose="020B0604020202020204" pitchFamily="34" charset="0"/>
              </a:rPr>
              <a:t>Flip Charts</a:t>
            </a:r>
          </a:p>
          <a:p>
            <a:pPr>
              <a:spcBef>
                <a:spcPts val="0"/>
              </a:spcBef>
              <a:spcAft>
                <a:spcPts val="1600"/>
              </a:spcAft>
            </a:pPr>
            <a:r>
              <a:rPr lang="en-US" sz="3600" b="1" dirty="0">
                <a:latin typeface="Arial" panose="020B0604020202020204" pitchFamily="34" charset="0"/>
                <a:cs typeface="Arial" panose="020B0604020202020204" pitchFamily="34" charset="0"/>
              </a:rPr>
              <a:t>Handouts</a:t>
            </a:r>
          </a:p>
          <a:p>
            <a:pPr>
              <a:spcBef>
                <a:spcPts val="0"/>
              </a:spcBef>
              <a:spcAft>
                <a:spcPts val="1600"/>
              </a:spcAft>
            </a:pPr>
            <a:r>
              <a:rPr lang="en-US" sz="3600" b="1" dirty="0">
                <a:latin typeface="Arial" panose="020B0604020202020204" pitchFamily="34" charset="0"/>
                <a:cs typeface="Arial" panose="020B0604020202020204" pitchFamily="34" charset="0"/>
              </a:rPr>
              <a:t>Presentation Programs</a:t>
            </a:r>
          </a:p>
          <a:p>
            <a:pPr>
              <a:spcBef>
                <a:spcPts val="0"/>
              </a:spcBef>
              <a:spcAft>
                <a:spcPts val="1600"/>
              </a:spcAft>
            </a:pPr>
            <a:r>
              <a:rPr lang="en-US" sz="3600" b="1" dirty="0">
                <a:latin typeface="Arial" panose="020B0604020202020204" pitchFamily="34" charset="0"/>
                <a:cs typeface="Arial" panose="020B0604020202020204" pitchFamily="34" charset="0"/>
              </a:rPr>
              <a:t>Multimedia Projectors</a:t>
            </a:r>
          </a:p>
          <a:p>
            <a:pPr lvl="1"/>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37</a:t>
            </a:fld>
            <a:endParaRPr lang="en-US" altLang="en-US" dirty="0"/>
          </a:p>
        </p:txBody>
      </p:sp>
    </p:spTree>
    <p:extLst>
      <p:ext uri="{BB962C8B-B14F-4D97-AF65-F5344CB8AC3E}">
        <p14:creationId xmlns:p14="http://schemas.microsoft.com/office/powerpoint/2010/main" val="2074011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85553-2DED-4CE5-AFF6-231EEDA0BE74}"/>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4 - Conclusion</a:t>
            </a:r>
            <a:endParaRPr lang="en-US" sz="3600" dirty="0"/>
          </a:p>
        </p:txBody>
      </p:sp>
      <p:sp>
        <p:nvSpPr>
          <p:cNvPr id="3" name="Content Placeholder 2">
            <a:extLst>
              <a:ext uri="{FF2B5EF4-FFF2-40B4-BE49-F238E27FC236}">
                <a16:creationId xmlns:a16="http://schemas.microsoft.com/office/drawing/2014/main" xmlns="" id="{CB3F3C99-E14D-4597-B69A-A2647392E6C0}"/>
              </a:ext>
            </a:extLst>
          </p:cNvPr>
          <p:cNvSpPr>
            <a:spLocks noGrp="1"/>
          </p:cNvSpPr>
          <p:nvPr>
            <p:ph idx="1"/>
          </p:nvPr>
        </p:nvSpPr>
        <p:spPr>
          <a:xfrm>
            <a:off x="1463040" y="1463040"/>
            <a:ext cx="7315200" cy="4572000"/>
          </a:xfrm>
        </p:spPr>
        <p:txBody>
          <a:bodyPr/>
          <a:lstStyle/>
          <a:p>
            <a:r>
              <a:rPr lang="en-US" sz="3600" dirty="0">
                <a:latin typeface="Arial" panose="020B0604020202020204" pitchFamily="34" charset="0"/>
                <a:cs typeface="Arial" panose="020B0604020202020204" pitchFamily="34" charset="0"/>
              </a:rPr>
              <a:t>Practice with your visual aids before using them</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Review the visual aids check list</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FACE THE AUDIENCE!</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38</a:t>
            </a:fld>
            <a:endParaRPr lang="en-US" altLang="en-US" dirty="0"/>
          </a:p>
        </p:txBody>
      </p:sp>
    </p:spTree>
    <p:extLst>
      <p:ext uri="{BB962C8B-B14F-4D97-AF65-F5344CB8AC3E}">
        <p14:creationId xmlns:p14="http://schemas.microsoft.com/office/powerpoint/2010/main" val="749840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0"/>
            <a:ext cx="7772400" cy="914400"/>
          </a:xfrm>
        </p:spPr>
        <p:txBody>
          <a:bodyPr/>
          <a:lstStyle/>
          <a:p>
            <a:r>
              <a:rPr lang="en-US" sz="3600" dirty="0">
                <a:latin typeface="Arial" panose="020B0604020202020204" pitchFamily="34" charset="0"/>
                <a:cs typeface="Arial" panose="020B0604020202020204" pitchFamily="34" charset="0"/>
              </a:rPr>
              <a:t>Unit 5 - Effective Communications</a:t>
            </a:r>
          </a:p>
        </p:txBody>
      </p:sp>
      <p:sp>
        <p:nvSpPr>
          <p:cNvPr id="3" name="Content Placeholder 2">
            <a:extLst>
              <a:ext uri="{FF2B5EF4-FFF2-40B4-BE49-F238E27FC236}">
                <a16:creationId xmlns:a16="http://schemas.microsoft.com/office/drawing/2014/main" xmlns="" id="{CBF0B59D-7185-45C4-844D-DBCDE2FF2A14}"/>
              </a:ext>
            </a:extLst>
          </p:cNvPr>
          <p:cNvSpPr>
            <a:spLocks noGrp="1"/>
          </p:cNvSpPr>
          <p:nvPr>
            <p:ph idx="1"/>
          </p:nvPr>
        </p:nvSpPr>
        <p:spPr>
          <a:xfrm>
            <a:off x="1463040" y="1463040"/>
            <a:ext cx="7315200" cy="4572000"/>
          </a:xfrm>
        </p:spPr>
        <p:txBody>
          <a:bodyPr/>
          <a:lstStyle/>
          <a:p>
            <a:pPr>
              <a:spcBef>
                <a:spcPts val="0"/>
              </a:spcBef>
              <a:spcAft>
                <a:spcPts val="1800"/>
              </a:spcAft>
            </a:pPr>
            <a:r>
              <a:rPr lang="en-US" sz="3600" b="1" dirty="0">
                <a:latin typeface="Arial" panose="020B0604020202020204" pitchFamily="34" charset="0"/>
                <a:cs typeface="Arial" panose="020B0604020202020204" pitchFamily="34" charset="0"/>
              </a:rPr>
              <a:t>Verbal Communications</a:t>
            </a:r>
          </a:p>
          <a:p>
            <a:pPr>
              <a:spcBef>
                <a:spcPts val="0"/>
              </a:spcBef>
              <a:spcAft>
                <a:spcPts val="1800"/>
              </a:spcAft>
            </a:pPr>
            <a:r>
              <a:rPr lang="en-US" sz="3600" b="1" dirty="0">
                <a:latin typeface="Arial" panose="020B0604020202020204" pitchFamily="34" charset="0"/>
                <a:cs typeface="Arial" panose="020B0604020202020204" pitchFamily="34" charset="0"/>
              </a:rPr>
              <a:t>Non-Verbal Communications</a:t>
            </a:r>
            <a:endParaRPr lang="en-US" sz="3600" dirty="0">
              <a:latin typeface="Arial" panose="020B0604020202020204" pitchFamily="34" charset="0"/>
              <a:cs typeface="Arial" panose="020B0604020202020204" pitchFamily="34" charset="0"/>
            </a:endParaRPr>
          </a:p>
          <a:p>
            <a:pPr>
              <a:spcBef>
                <a:spcPts val="0"/>
              </a:spcBef>
              <a:spcAft>
                <a:spcPts val="1800"/>
              </a:spcAft>
            </a:pPr>
            <a:r>
              <a:rPr lang="en-US" sz="3600" b="1" dirty="0">
                <a:latin typeface="Arial" panose="020B0604020202020204" pitchFamily="34" charset="0"/>
                <a:cs typeface="Arial" panose="020B0604020202020204" pitchFamily="34" charset="0"/>
              </a:rPr>
              <a:t>Four phases of a two-way process</a:t>
            </a:r>
            <a:endParaRPr lang="en-US" sz="3600" dirty="0">
              <a:latin typeface="Arial" panose="020B0604020202020204" pitchFamily="34" charset="0"/>
              <a:cs typeface="Arial" panose="020B0604020202020204" pitchFamily="34" charset="0"/>
            </a:endParaRPr>
          </a:p>
          <a:p>
            <a:pPr>
              <a:spcBef>
                <a:spcPts val="0"/>
              </a:spcBef>
              <a:spcAft>
                <a:spcPts val="1800"/>
              </a:spcAft>
            </a:pPr>
            <a:r>
              <a:rPr lang="en-US" sz="3600" b="1" dirty="0">
                <a:latin typeface="Arial" panose="020B0604020202020204" pitchFamily="34" charset="0"/>
                <a:cs typeface="Arial" panose="020B0604020202020204" pitchFamily="34" charset="0"/>
              </a:rPr>
              <a:t>Effective Questioning</a:t>
            </a:r>
          </a:p>
          <a:p>
            <a:pPr lvl="1"/>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39</a:t>
            </a:fld>
            <a:endParaRPr lang="en-US" altLang="en-US" dirty="0"/>
          </a:p>
        </p:txBody>
      </p:sp>
    </p:spTree>
    <p:extLst>
      <p:ext uri="{BB962C8B-B14F-4D97-AF65-F5344CB8AC3E}">
        <p14:creationId xmlns:p14="http://schemas.microsoft.com/office/powerpoint/2010/main" val="275694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Rectangle 3"/>
          <p:cNvSpPr>
            <a:spLocks noGrp="1" noChangeArrowheads="1"/>
          </p:cNvSpPr>
          <p:nvPr>
            <p:ph type="title" idx="4294967295"/>
          </p:nvPr>
        </p:nvSpPr>
        <p:spPr>
          <a:xfrm>
            <a:off x="1295400" y="228600"/>
            <a:ext cx="7848600" cy="838200"/>
          </a:xfrm>
        </p:spPr>
        <p:txBody>
          <a:bodyPr/>
          <a:lstStyle/>
          <a:p>
            <a:pPr eaLnBrk="1" hangingPunct="1"/>
            <a:r>
              <a:rPr lang="en-US" altLang="en-US" b="1" dirty="0">
                <a:solidFill>
                  <a:srgbClr val="002060"/>
                </a:solidFill>
                <a:latin typeface="+mj-lt"/>
              </a:rPr>
              <a:t>Schedule</a:t>
            </a:r>
          </a:p>
        </p:txBody>
      </p:sp>
      <p:sp>
        <p:nvSpPr>
          <p:cNvPr id="6148" name="Slide Number Placeholder 5"/>
          <p:cNvSpPr>
            <a:spLocks noGrp="1"/>
          </p:cNvSpPr>
          <p:nvPr>
            <p:ph type="sldNum" sz="quarter" idx="12"/>
          </p:nvPr>
        </p:nvSpPr>
        <p:spPr>
          <a:noFill/>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r">
              <a:spcBef>
                <a:spcPct val="0"/>
              </a:spcBef>
              <a:buFontTx/>
              <a:buNone/>
            </a:pPr>
            <a:fld id="{0EDD513F-7046-4AFE-B673-35E1C0CFDB08}" type="slidenum">
              <a:rPr lang="en-US" altLang="en-US" sz="1400" smtClean="0">
                <a:solidFill>
                  <a:srgbClr val="003366"/>
                </a:solidFill>
              </a:rPr>
              <a:pPr algn="r">
                <a:spcBef>
                  <a:spcPct val="0"/>
                </a:spcBef>
                <a:buFontTx/>
                <a:buNone/>
              </a:pPr>
              <a:t>4</a:t>
            </a:fld>
            <a:r>
              <a:rPr lang="en-US" altLang="en-US" sz="1400" dirty="0">
                <a:solidFill>
                  <a:srgbClr val="003366"/>
                </a:solidFill>
              </a:rPr>
              <a:t> </a:t>
            </a:r>
          </a:p>
        </p:txBody>
      </p:sp>
      <p:sp>
        <p:nvSpPr>
          <p:cNvPr id="2" name="TextBox 1"/>
          <p:cNvSpPr txBox="1"/>
          <p:nvPr/>
        </p:nvSpPr>
        <p:spPr>
          <a:xfrm>
            <a:off x="1219200" y="1066800"/>
            <a:ext cx="7620000" cy="4739759"/>
          </a:xfrm>
          <a:prstGeom prst="rect">
            <a:avLst/>
          </a:prstGeom>
          <a:noFill/>
        </p:spPr>
        <p:txBody>
          <a:bodyPr>
            <a:spAutoFit/>
          </a:bodyPr>
          <a:lstStyle/>
          <a:p>
            <a:pPr marL="285750" indent="-285750" eaLnBrk="1" hangingPunct="1">
              <a:spcBef>
                <a:spcPct val="20000"/>
              </a:spcBef>
              <a:buFontTx/>
              <a:buChar char="•"/>
              <a:defRPr/>
            </a:pPr>
            <a:r>
              <a:rPr lang="en-US" sz="3600" dirty="0">
                <a:solidFill>
                  <a:srgbClr val="002060"/>
                </a:solidFill>
                <a:latin typeface="+mn-lt"/>
              </a:rPr>
              <a:t>Day One: Introduction through Unit</a:t>
            </a:r>
            <a:br>
              <a:rPr lang="en-US" sz="3600" dirty="0">
                <a:solidFill>
                  <a:srgbClr val="002060"/>
                </a:solidFill>
                <a:latin typeface="+mn-lt"/>
              </a:rPr>
            </a:br>
            <a:r>
              <a:rPr lang="en-US" sz="3600" dirty="0">
                <a:solidFill>
                  <a:srgbClr val="002060"/>
                </a:solidFill>
                <a:latin typeface="+mn-lt"/>
              </a:rPr>
              <a:t>		    Five</a:t>
            </a:r>
          </a:p>
          <a:p>
            <a:pPr marL="171450" indent="-171450">
              <a:buFont typeface="Arial" panose="020B0604020202020204" pitchFamily="34" charset="0"/>
              <a:buChar char="•"/>
              <a:defRPr/>
            </a:pPr>
            <a:r>
              <a:rPr lang="en-US" sz="3600" dirty="0">
                <a:solidFill>
                  <a:srgbClr val="002060"/>
                </a:solidFill>
                <a:latin typeface="+mn-lt"/>
                <a:sym typeface="Calibri"/>
              </a:rPr>
              <a:t> Day Two: Unit Six through Unit </a:t>
            </a:r>
            <a:br>
              <a:rPr lang="en-US" sz="3600" dirty="0">
                <a:solidFill>
                  <a:srgbClr val="002060"/>
                </a:solidFill>
                <a:latin typeface="+mn-lt"/>
                <a:sym typeface="Calibri"/>
              </a:rPr>
            </a:br>
            <a:r>
              <a:rPr lang="en-US" sz="3600" dirty="0">
                <a:solidFill>
                  <a:srgbClr val="002060"/>
                </a:solidFill>
                <a:latin typeface="+mn-lt"/>
                <a:sym typeface="Calibri"/>
              </a:rPr>
              <a:t> 		    Eight</a:t>
            </a:r>
          </a:p>
          <a:p>
            <a:pPr marL="171450" indent="-171450">
              <a:buFont typeface="Arial" panose="020B0604020202020204" pitchFamily="34" charset="0"/>
              <a:buChar char="•"/>
              <a:defRPr/>
            </a:pPr>
            <a:r>
              <a:rPr lang="en-US" sz="3600" dirty="0">
                <a:solidFill>
                  <a:srgbClr val="002060"/>
                </a:solidFill>
                <a:latin typeface="+mn-lt"/>
                <a:sym typeface="Calibri"/>
              </a:rPr>
              <a:t> Day Three: Student Presentation + </a:t>
            </a:r>
            <a:br>
              <a:rPr lang="en-US" sz="3600" dirty="0">
                <a:solidFill>
                  <a:srgbClr val="002060"/>
                </a:solidFill>
                <a:latin typeface="+mn-lt"/>
                <a:sym typeface="Calibri"/>
              </a:rPr>
            </a:br>
            <a:r>
              <a:rPr lang="en-US" sz="3600" dirty="0">
                <a:solidFill>
                  <a:srgbClr val="002060"/>
                </a:solidFill>
                <a:latin typeface="+mn-lt"/>
                <a:sym typeface="Calibri"/>
              </a:rPr>
              <a:t> 		    PQS</a:t>
            </a:r>
          </a:p>
          <a:p>
            <a:pPr marL="171450" indent="-171450">
              <a:buFont typeface="Arial" panose="020B0604020202020204" pitchFamily="34" charset="0"/>
              <a:buChar char="•"/>
              <a:defRPr/>
            </a:pPr>
            <a:r>
              <a:rPr lang="en-US" sz="3600" dirty="0">
                <a:solidFill>
                  <a:srgbClr val="002060"/>
                </a:solidFill>
                <a:latin typeface="+mn-lt"/>
                <a:sym typeface="Calibri"/>
              </a:rPr>
              <a:t> Day Four: Student Presentations + </a:t>
            </a:r>
            <a:br>
              <a:rPr lang="en-US" sz="3600" dirty="0">
                <a:solidFill>
                  <a:srgbClr val="002060"/>
                </a:solidFill>
                <a:latin typeface="+mn-lt"/>
                <a:sym typeface="Calibri"/>
              </a:rPr>
            </a:br>
            <a:r>
              <a:rPr lang="en-US" sz="3600" dirty="0">
                <a:solidFill>
                  <a:srgbClr val="002060"/>
                </a:solidFill>
                <a:latin typeface="+mn-lt"/>
                <a:sym typeface="Calibri"/>
              </a:rPr>
              <a:t> 		    PQS</a:t>
            </a:r>
          </a:p>
          <a:p>
            <a:pPr>
              <a:defRPr/>
            </a:pPr>
            <a:r>
              <a:rPr lang="en-US" dirty="0"/>
              <a:t> </a:t>
            </a:r>
          </a:p>
        </p:txBody>
      </p:sp>
    </p:spTree>
    <p:extLst>
      <p:ext uri="{BB962C8B-B14F-4D97-AF65-F5344CB8AC3E}">
        <p14:creationId xmlns:p14="http://schemas.microsoft.com/office/powerpoint/2010/main" val="1846023163"/>
      </p:ext>
    </p:extLst>
  </p:cSld>
  <p:clrMapOvr>
    <a:masterClrMapping/>
  </p:clrMapOvr>
  <p:transition spd="med" advTm="10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0"/>
            <a:ext cx="7772400" cy="914400"/>
          </a:xfrm>
        </p:spPr>
        <p:txBody>
          <a:bodyPr/>
          <a:lstStyle/>
          <a:p>
            <a:r>
              <a:rPr lang="en-US" sz="3600" dirty="0">
                <a:latin typeface="Arial" panose="020B0604020202020204" pitchFamily="34" charset="0"/>
                <a:cs typeface="Arial" panose="020B0604020202020204" pitchFamily="34" charset="0"/>
              </a:rPr>
              <a:t>Verbal and Non-Verbal Factors</a:t>
            </a:r>
          </a:p>
        </p:txBody>
      </p:sp>
      <p:sp>
        <p:nvSpPr>
          <p:cNvPr id="3" name="Content Placeholder 2">
            <a:extLst>
              <a:ext uri="{FF2B5EF4-FFF2-40B4-BE49-F238E27FC236}">
                <a16:creationId xmlns:a16="http://schemas.microsoft.com/office/drawing/2014/main" xmlns="" id="{CBF0B59D-7185-45C4-844D-DBCDE2FF2A14}"/>
              </a:ext>
            </a:extLst>
          </p:cNvPr>
          <p:cNvSpPr>
            <a:spLocks noGrp="1"/>
          </p:cNvSpPr>
          <p:nvPr>
            <p:ph idx="1"/>
          </p:nvPr>
        </p:nvSpPr>
        <p:spPr>
          <a:xfrm>
            <a:off x="1463040" y="1463040"/>
            <a:ext cx="7315200" cy="4572000"/>
          </a:xfrm>
        </p:spPr>
        <p:txBody>
          <a:bodyPr/>
          <a:lstStyle/>
          <a:p>
            <a:pPr>
              <a:spcBef>
                <a:spcPts val="0"/>
              </a:spcBef>
              <a:spcAft>
                <a:spcPts val="1800"/>
              </a:spcAft>
            </a:pPr>
            <a:r>
              <a:rPr lang="en-US" sz="3600" b="1" dirty="0">
                <a:latin typeface="Arial" panose="020B0604020202020204" pitchFamily="34" charset="0"/>
                <a:cs typeface="Arial" panose="020B0604020202020204" pitchFamily="34" charset="0"/>
              </a:rPr>
              <a:t>Instructor's Role</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a:spcBef>
                <a:spcPts val="0"/>
              </a:spcBef>
              <a:spcAft>
                <a:spcPts val="1800"/>
              </a:spcAft>
            </a:pPr>
            <a:r>
              <a:rPr lang="en-US" sz="3600" b="1" dirty="0">
                <a:latin typeface="Arial" panose="020B0604020202020204" pitchFamily="34" charset="0"/>
                <a:cs typeface="Arial" panose="020B0604020202020204" pitchFamily="34" charset="0"/>
              </a:rPr>
              <a:t>Students' Role</a:t>
            </a:r>
            <a:br>
              <a:rPr lang="en-US" sz="3600" b="1"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a:spcBef>
                <a:spcPts val="0"/>
              </a:spcBef>
              <a:spcAft>
                <a:spcPts val="1800"/>
              </a:spcAft>
            </a:pPr>
            <a:r>
              <a:rPr lang="en-US" sz="3600" b="1" dirty="0">
                <a:latin typeface="Arial" panose="020B0604020202020204" pitchFamily="34" charset="0"/>
                <a:cs typeface="Arial" panose="020B0604020202020204" pitchFamily="34" charset="0"/>
              </a:rPr>
              <a:t>Making the Message Effective</a:t>
            </a:r>
          </a:p>
          <a:p>
            <a:pPr lvl="1"/>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40</a:t>
            </a:fld>
            <a:endParaRPr lang="en-US" altLang="en-US" dirty="0"/>
          </a:p>
        </p:txBody>
      </p:sp>
    </p:spTree>
    <p:extLst>
      <p:ext uri="{BB962C8B-B14F-4D97-AF65-F5344CB8AC3E}">
        <p14:creationId xmlns:p14="http://schemas.microsoft.com/office/powerpoint/2010/main" val="1180928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Verbal Techniques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9" y="1463040"/>
            <a:ext cx="3546299" cy="4572000"/>
          </a:xfrm>
        </p:spPr>
        <p:txBody>
          <a:bodyPr/>
          <a:lstStyle/>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Volume</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Rate</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Pitch</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Inflection</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Silence</a:t>
            </a:r>
          </a:p>
          <a:p>
            <a:pPr lvl="0" algn="l"/>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41</a:t>
            </a:fld>
            <a:endParaRPr lang="en-US" altLang="en-US" dirty="0"/>
          </a:p>
        </p:txBody>
      </p:sp>
      <p:sp>
        <p:nvSpPr>
          <p:cNvPr id="5" name="Rectangle 3">
            <a:extLst>
              <a:ext uri="{FF2B5EF4-FFF2-40B4-BE49-F238E27FC236}">
                <a16:creationId xmlns:a16="http://schemas.microsoft.com/office/drawing/2014/main" xmlns="" id="{45CE9799-5C2B-40A0-871C-A1FA382AABD9}"/>
              </a:ext>
            </a:extLst>
          </p:cNvPr>
          <p:cNvSpPr txBox="1">
            <a:spLocks noChangeArrowheads="1"/>
          </p:cNvSpPr>
          <p:nvPr/>
        </p:nvSpPr>
        <p:spPr bwMode="auto">
          <a:xfrm>
            <a:off x="5043906" y="1463040"/>
            <a:ext cx="354629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Language</a:t>
            </a:r>
          </a:p>
          <a:p>
            <a:pPr marL="45720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Repetition</a:t>
            </a:r>
          </a:p>
          <a:p>
            <a:pPr marL="45720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Active Listening</a:t>
            </a:r>
          </a:p>
          <a:p>
            <a:pPr marL="45720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Courtesy</a:t>
            </a:r>
          </a:p>
          <a:p>
            <a:pPr algn="l"/>
            <a:endParaRPr lang="en-US" sz="3600" dirty="0">
              <a:latin typeface="Arial" panose="020B0604020202020204" pitchFamily="34" charset="0"/>
              <a:cs typeface="Arial" panose="020B0604020202020204" pitchFamily="34" charset="0"/>
            </a:endParaRPr>
          </a:p>
          <a:p>
            <a:pPr algn="l"/>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286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6A473-A038-48D0-8D25-4A1955612171}"/>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Active Listening Techniques</a:t>
            </a:r>
          </a:p>
        </p:txBody>
      </p:sp>
      <p:sp>
        <p:nvSpPr>
          <p:cNvPr id="3" name="Content Placeholder 2">
            <a:extLst>
              <a:ext uri="{FF2B5EF4-FFF2-40B4-BE49-F238E27FC236}">
                <a16:creationId xmlns:a16="http://schemas.microsoft.com/office/drawing/2014/main" xmlns="" id="{4149D6A9-5196-4B53-A578-687A502DB7AB}"/>
              </a:ext>
            </a:extLst>
          </p:cNvPr>
          <p:cNvSpPr>
            <a:spLocks noGrp="1"/>
          </p:cNvSpPr>
          <p:nvPr>
            <p:ph idx="1"/>
          </p:nvPr>
        </p:nvSpPr>
        <p:spPr>
          <a:xfrm>
            <a:off x="1463040" y="1097280"/>
            <a:ext cx="7315200" cy="4572000"/>
          </a:xfrm>
        </p:spPr>
        <p:txBody>
          <a:bodyPr/>
          <a:lstStyle/>
          <a:p>
            <a:pPr marL="457200" indent="-457200">
              <a:spcBef>
                <a:spcPts val="0"/>
              </a:spcBef>
              <a:spcAft>
                <a:spcPts val="1800"/>
              </a:spcAft>
            </a:pPr>
            <a:r>
              <a:rPr lang="en-US" sz="3600" b="1" dirty="0">
                <a:latin typeface="Arial" panose="020B0604020202020204" pitchFamily="34" charset="0"/>
                <a:cs typeface="Arial" panose="020B0604020202020204" pitchFamily="34" charset="0"/>
              </a:rPr>
              <a:t>Use eye contact and words to demonstrate listening</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Paraphrase comments and questions</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Do not judge the student</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Be courteous but effective in correcting errors in interpretation</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42</a:t>
            </a:fld>
            <a:endParaRPr lang="en-US" altLang="en-US" dirty="0"/>
          </a:p>
        </p:txBody>
      </p:sp>
    </p:spTree>
    <p:extLst>
      <p:ext uri="{BB962C8B-B14F-4D97-AF65-F5344CB8AC3E}">
        <p14:creationId xmlns:p14="http://schemas.microsoft.com/office/powerpoint/2010/main" val="2170272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Non-Verbal Techniques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9" y="1463040"/>
            <a:ext cx="3711578" cy="4572000"/>
          </a:xfrm>
        </p:spPr>
        <p:txBody>
          <a:bodyPr/>
          <a:lstStyle/>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Eye Contact</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Mannerisms</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Demeanor</a:t>
            </a:r>
          </a:p>
          <a:p>
            <a:pPr marL="457200" lvl="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Body Language</a:t>
            </a:r>
          </a:p>
          <a:p>
            <a:pPr lvl="0" algn="l"/>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43</a:t>
            </a:fld>
            <a:endParaRPr lang="en-US" altLang="en-US" dirty="0"/>
          </a:p>
        </p:txBody>
      </p:sp>
      <p:sp>
        <p:nvSpPr>
          <p:cNvPr id="5" name="Rectangle 3">
            <a:extLst>
              <a:ext uri="{FF2B5EF4-FFF2-40B4-BE49-F238E27FC236}">
                <a16:creationId xmlns:a16="http://schemas.microsoft.com/office/drawing/2014/main" xmlns="" id="{2C21F94E-3B51-4B77-990B-723C63DA6008}"/>
              </a:ext>
            </a:extLst>
          </p:cNvPr>
          <p:cNvSpPr txBox="1">
            <a:spLocks noChangeArrowheads="1"/>
          </p:cNvSpPr>
          <p:nvPr/>
        </p:nvSpPr>
        <p:spPr bwMode="auto">
          <a:xfrm>
            <a:off x="5134068" y="1463040"/>
            <a:ext cx="371157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Distance</a:t>
            </a:r>
          </a:p>
          <a:p>
            <a:pPr marL="45720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Laughter</a:t>
            </a:r>
          </a:p>
          <a:p>
            <a:pPr marL="457200" indent="-457200" algn="l">
              <a:buFont typeface="Arial" panose="020B0604020202020204" pitchFamily="34" charset="0"/>
              <a:buChar char="•"/>
            </a:pPr>
            <a:r>
              <a:rPr lang="en-US" sz="3600" dirty="0">
                <a:latin typeface="Arial" panose="020B0604020202020204" pitchFamily="34" charset="0"/>
                <a:cs typeface="Arial" panose="020B0604020202020204" pitchFamily="34" charset="0"/>
              </a:rPr>
              <a:t>Facial Expressions</a:t>
            </a:r>
          </a:p>
          <a:p>
            <a:pPr algn="l"/>
            <a:endParaRPr lang="en-US" sz="3600" dirty="0">
              <a:latin typeface="Arial" panose="020B0604020202020204" pitchFamily="34" charset="0"/>
              <a:cs typeface="Arial" panose="020B0604020202020204" pitchFamily="34" charset="0"/>
            </a:endParaRPr>
          </a:p>
          <a:p>
            <a:pPr algn="l"/>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768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Verbal Communications</a:t>
            </a:r>
          </a:p>
        </p:txBody>
      </p:sp>
      <p:sp>
        <p:nvSpPr>
          <p:cNvPr id="3" name="Content Placeholder 2">
            <a:extLst>
              <a:ext uri="{FF2B5EF4-FFF2-40B4-BE49-F238E27FC236}">
                <a16:creationId xmlns:a16="http://schemas.microsoft.com/office/drawing/2014/main" xmlns="" id="{CBF0B59D-7185-45C4-844D-DBCDE2FF2A14}"/>
              </a:ext>
            </a:extLst>
          </p:cNvPr>
          <p:cNvSpPr>
            <a:spLocks noGrp="1"/>
          </p:cNvSpPr>
          <p:nvPr>
            <p:ph idx="1"/>
          </p:nvPr>
        </p:nvSpPr>
        <p:spPr>
          <a:xfrm>
            <a:off x="1463040" y="1097280"/>
            <a:ext cx="7315200" cy="4572000"/>
          </a:xfrm>
        </p:spPr>
        <p:txBody>
          <a:bodyPr/>
          <a:lstStyle/>
          <a:p>
            <a:r>
              <a:rPr lang="en-US" sz="3600" dirty="0">
                <a:latin typeface="Arial" panose="020B0604020202020204" pitchFamily="34" charset="0"/>
                <a:cs typeface="Arial" panose="020B0604020202020204" pitchFamily="34" charset="0"/>
              </a:rPr>
              <a:t>Create common ground</a:t>
            </a:r>
          </a:p>
          <a:p>
            <a:r>
              <a:rPr lang="en-US" sz="3600" dirty="0">
                <a:latin typeface="Arial" panose="020B0604020202020204" pitchFamily="34" charset="0"/>
                <a:cs typeface="Arial" panose="020B0604020202020204" pitchFamily="34" charset="0"/>
              </a:rPr>
              <a:t>Vary your voice</a:t>
            </a:r>
          </a:p>
          <a:p>
            <a:r>
              <a:rPr lang="en-US" sz="3600" dirty="0">
                <a:latin typeface="Arial" panose="020B0604020202020204" pitchFamily="34" charset="0"/>
                <a:cs typeface="Arial" panose="020B0604020202020204" pitchFamily="34" charset="0"/>
              </a:rPr>
              <a:t>Pause after a question</a:t>
            </a:r>
          </a:p>
          <a:p>
            <a:r>
              <a:rPr lang="en-US" sz="3600" dirty="0">
                <a:latin typeface="Arial" panose="020B0604020202020204" pitchFamily="34" charset="0"/>
                <a:cs typeface="Arial" panose="020B0604020202020204" pitchFamily="34" charset="0"/>
              </a:rPr>
              <a:t>Use silence effectively</a:t>
            </a:r>
          </a:p>
          <a:p>
            <a:r>
              <a:rPr lang="en-US" sz="3600" dirty="0">
                <a:latin typeface="Arial" panose="020B0604020202020204" pitchFamily="34" charset="0"/>
                <a:cs typeface="Arial" panose="020B0604020202020204" pitchFamily="34" charset="0"/>
              </a:rPr>
              <a:t>Beware of vernacular</a:t>
            </a:r>
          </a:p>
          <a:p>
            <a:r>
              <a:rPr lang="en-US" sz="3600" dirty="0">
                <a:latin typeface="Arial" panose="020B0604020202020204" pitchFamily="34" charset="0"/>
                <a:cs typeface="Arial" panose="020B0604020202020204" pitchFamily="34" charset="0"/>
              </a:rPr>
              <a:t>Use shared experiences</a:t>
            </a:r>
          </a:p>
          <a:p>
            <a:r>
              <a:rPr lang="en-US" sz="3600" dirty="0">
                <a:latin typeface="Arial" panose="020B0604020202020204" pitchFamily="34" charset="0"/>
                <a:cs typeface="Arial" panose="020B0604020202020204" pitchFamily="34" charset="0"/>
              </a:rPr>
              <a:t>Repeat and reword</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44</a:t>
            </a:fld>
            <a:endParaRPr lang="en-US" altLang="en-US" dirty="0"/>
          </a:p>
        </p:txBody>
      </p:sp>
    </p:spTree>
    <p:extLst>
      <p:ext uri="{BB962C8B-B14F-4D97-AF65-F5344CB8AC3E}">
        <p14:creationId xmlns:p14="http://schemas.microsoft.com/office/powerpoint/2010/main" val="1071697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Non-Verbal Communications</a:t>
            </a:r>
          </a:p>
        </p:txBody>
      </p:sp>
      <p:sp>
        <p:nvSpPr>
          <p:cNvPr id="3" name="Content Placeholder 2">
            <a:extLst>
              <a:ext uri="{FF2B5EF4-FFF2-40B4-BE49-F238E27FC236}">
                <a16:creationId xmlns:a16="http://schemas.microsoft.com/office/drawing/2014/main" xmlns="" id="{CBF0B59D-7185-45C4-844D-DBCDE2FF2A14}"/>
              </a:ext>
            </a:extLst>
          </p:cNvPr>
          <p:cNvSpPr>
            <a:spLocks noGrp="1"/>
          </p:cNvSpPr>
          <p:nvPr>
            <p:ph idx="1"/>
          </p:nvPr>
        </p:nvSpPr>
        <p:spPr>
          <a:xfrm>
            <a:off x="1463040" y="1097280"/>
            <a:ext cx="7315200" cy="4572000"/>
          </a:xfrm>
        </p:spPr>
        <p:txBody>
          <a:bodyPr/>
          <a:lstStyle/>
          <a:p>
            <a:r>
              <a:rPr lang="en-US" sz="3600" dirty="0">
                <a:latin typeface="Arial" panose="020B0604020202020204" pitchFamily="34" charset="0"/>
                <a:cs typeface="Arial" panose="020B0604020202020204" pitchFamily="34" charset="0"/>
              </a:rPr>
              <a:t>Use active listening skills</a:t>
            </a:r>
          </a:p>
          <a:p>
            <a:r>
              <a:rPr lang="en-US" sz="3600" dirty="0">
                <a:latin typeface="Arial" panose="020B0604020202020204" pitchFamily="34" charset="0"/>
                <a:cs typeface="Arial" panose="020B0604020202020204" pitchFamily="34" charset="0"/>
              </a:rPr>
              <a:t>Match verbal and non-verbal context</a:t>
            </a:r>
          </a:p>
          <a:p>
            <a:r>
              <a:rPr lang="en-US" sz="3600" dirty="0">
                <a:latin typeface="Arial" panose="020B0604020202020204" pitchFamily="34" charset="0"/>
                <a:cs typeface="Arial" panose="020B0604020202020204" pitchFamily="34" charset="0"/>
              </a:rPr>
              <a:t>Use eye contact</a:t>
            </a:r>
          </a:p>
          <a:p>
            <a:r>
              <a:rPr lang="en-US" sz="3600" dirty="0">
                <a:latin typeface="Arial" panose="020B0604020202020204" pitchFamily="34" charset="0"/>
                <a:cs typeface="Arial" panose="020B0604020202020204" pitchFamily="34" charset="0"/>
              </a:rPr>
              <a:t>Use gestures</a:t>
            </a:r>
          </a:p>
          <a:p>
            <a:r>
              <a:rPr lang="en-US" sz="3600" dirty="0">
                <a:latin typeface="Arial" panose="020B0604020202020204" pitchFamily="34" charset="0"/>
                <a:cs typeface="Arial" panose="020B0604020202020204" pitchFamily="34" charset="0"/>
              </a:rPr>
              <a:t>Use distance and proximity</a:t>
            </a:r>
          </a:p>
          <a:p>
            <a:r>
              <a:rPr lang="en-US" sz="3600" dirty="0">
                <a:latin typeface="Arial" panose="020B0604020202020204" pitchFamily="34" charset="0"/>
                <a:cs typeface="Arial" panose="020B0604020202020204" pitchFamily="34" charset="0"/>
              </a:rPr>
              <a:t>Scan for non-verbal cues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45</a:t>
            </a:fld>
            <a:endParaRPr lang="en-US" altLang="en-US" dirty="0"/>
          </a:p>
        </p:txBody>
      </p:sp>
    </p:spTree>
    <p:extLst>
      <p:ext uri="{BB962C8B-B14F-4D97-AF65-F5344CB8AC3E}">
        <p14:creationId xmlns:p14="http://schemas.microsoft.com/office/powerpoint/2010/main" val="3280278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Communications</a:t>
            </a:r>
          </a:p>
        </p:txBody>
      </p:sp>
      <p:sp>
        <p:nvSpPr>
          <p:cNvPr id="3" name="Content Placeholder 2">
            <a:extLst>
              <a:ext uri="{FF2B5EF4-FFF2-40B4-BE49-F238E27FC236}">
                <a16:creationId xmlns:a16="http://schemas.microsoft.com/office/drawing/2014/main" xmlns="" id="{CBF0B59D-7185-45C4-844D-DBCDE2FF2A14}"/>
              </a:ext>
            </a:extLst>
          </p:cNvPr>
          <p:cNvSpPr>
            <a:spLocks noGrp="1"/>
          </p:cNvSpPr>
          <p:nvPr>
            <p:ph idx="1"/>
          </p:nvPr>
        </p:nvSpPr>
        <p:spPr>
          <a:xfrm>
            <a:off x="1463040" y="1097280"/>
            <a:ext cx="7315200" cy="4572000"/>
          </a:xfrm>
        </p:spPr>
        <p:txBody>
          <a:bodyPr/>
          <a:lstStyle/>
          <a:p>
            <a:r>
              <a:rPr lang="en-US" sz="3600" dirty="0">
                <a:latin typeface="Arial" panose="020B0604020202020204" pitchFamily="34" charset="0"/>
                <a:cs typeface="Arial" panose="020B0604020202020204" pitchFamily="34" charset="0"/>
              </a:rPr>
              <a:t>Two-way verbal process</a:t>
            </a:r>
          </a:p>
          <a:p>
            <a:pPr lvl="1"/>
            <a:r>
              <a:rPr lang="en-US" sz="3600" b="1" dirty="0">
                <a:latin typeface="Arial" panose="020B0604020202020204" pitchFamily="34" charset="0"/>
                <a:cs typeface="Arial" panose="020B0604020202020204" pitchFamily="34" charset="0"/>
              </a:rPr>
              <a:t>Speaker(s)</a:t>
            </a:r>
          </a:p>
          <a:p>
            <a:pPr lvl="1"/>
            <a:r>
              <a:rPr lang="en-US" sz="3600" b="1" dirty="0">
                <a:latin typeface="Arial" panose="020B0604020202020204" pitchFamily="34" charset="0"/>
                <a:cs typeface="Arial" panose="020B0604020202020204" pitchFamily="34" charset="0"/>
              </a:rPr>
              <a:t>Listener(s)</a:t>
            </a:r>
          </a:p>
          <a:p>
            <a:r>
              <a:rPr lang="en-US" sz="3600" dirty="0">
                <a:latin typeface="Arial" panose="020B0604020202020204" pitchFamily="34" charset="0"/>
                <a:cs typeface="Arial" panose="020B0604020202020204" pitchFamily="34" charset="0"/>
              </a:rPr>
              <a:t>Four phases of communication</a:t>
            </a:r>
          </a:p>
          <a:p>
            <a:pPr lvl="1"/>
            <a:r>
              <a:rPr lang="en-US" sz="3600" b="1" dirty="0">
                <a:latin typeface="Arial" panose="020B0604020202020204" pitchFamily="34" charset="0"/>
                <a:cs typeface="Arial" panose="020B0604020202020204" pitchFamily="34" charset="0"/>
              </a:rPr>
              <a:t>Transmission</a:t>
            </a:r>
          </a:p>
          <a:p>
            <a:pPr lvl="1"/>
            <a:r>
              <a:rPr lang="en-US" sz="3600" b="1" dirty="0">
                <a:latin typeface="Arial" panose="020B0604020202020204" pitchFamily="34" charset="0"/>
                <a:cs typeface="Arial" panose="020B0604020202020204" pitchFamily="34" charset="0"/>
              </a:rPr>
              <a:t>Reception</a:t>
            </a:r>
          </a:p>
          <a:p>
            <a:pPr lvl="1"/>
            <a:r>
              <a:rPr lang="en-US" sz="3600" b="1" dirty="0">
                <a:latin typeface="Arial" panose="020B0604020202020204" pitchFamily="34" charset="0"/>
                <a:cs typeface="Arial" panose="020B0604020202020204" pitchFamily="34" charset="0"/>
              </a:rPr>
              <a:t>Interpretation</a:t>
            </a:r>
          </a:p>
          <a:p>
            <a:pPr lvl="1"/>
            <a:r>
              <a:rPr lang="en-US" sz="3600" b="1" dirty="0">
                <a:latin typeface="Arial" panose="020B0604020202020204" pitchFamily="34" charset="0"/>
                <a:cs typeface="Arial" panose="020B0604020202020204" pitchFamily="34" charset="0"/>
              </a:rPr>
              <a:t>Response</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46</a:t>
            </a:fld>
            <a:endParaRPr lang="en-US" altLang="en-US" dirty="0"/>
          </a:p>
        </p:txBody>
      </p:sp>
    </p:spTree>
    <p:extLst>
      <p:ext uri="{BB962C8B-B14F-4D97-AF65-F5344CB8AC3E}">
        <p14:creationId xmlns:p14="http://schemas.microsoft.com/office/powerpoint/2010/main" val="2040221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Communication Helpers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47</a:t>
            </a:fld>
            <a:endParaRPr lang="en-US" altLang="en-US" dirty="0"/>
          </a:p>
        </p:txBody>
      </p:sp>
      <p:sp>
        <p:nvSpPr>
          <p:cNvPr id="6" name="Rectangle 3">
            <a:extLst>
              <a:ext uri="{FF2B5EF4-FFF2-40B4-BE49-F238E27FC236}">
                <a16:creationId xmlns:a16="http://schemas.microsoft.com/office/drawing/2014/main" xmlns="" id="{862FFDCC-62B5-4F64-AB1B-AC8FB0A3A4F0}"/>
              </a:ext>
            </a:extLst>
          </p:cNvPr>
          <p:cNvSpPr txBox="1">
            <a:spLocks noChangeArrowheads="1"/>
          </p:cNvSpPr>
          <p:nvPr/>
        </p:nvSpPr>
        <p:spPr bwMode="auto">
          <a:xfrm>
            <a:off x="1465729" y="1463040"/>
            <a:ext cx="7315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K.I.S.S. (Keep it Simple and Straightforward)</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Avoid technical terms, jargon, or unidentified acronyms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Listen actively and para­phrase what was said</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Be calm and controlled; do not lose professionalism</a:t>
            </a:r>
          </a:p>
          <a:p>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000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AFC3D-C5DD-4BC2-AFE4-83B1DB386163}"/>
              </a:ext>
            </a:extLst>
          </p:cNvPr>
          <p:cNvSpPr>
            <a:spLocks noGrp="1"/>
          </p:cNvSpPr>
          <p:nvPr>
            <p:ph type="title"/>
          </p:nvPr>
        </p:nvSpPr>
        <p:spPr>
          <a:xfrm>
            <a:off x="1463040" y="0"/>
            <a:ext cx="7315200" cy="914400"/>
          </a:xfrm>
        </p:spPr>
        <p:txBody>
          <a:bodyPr/>
          <a:lstStyle/>
          <a:p>
            <a:r>
              <a:rPr lang="en-US" sz="3600" dirty="0" smtClean="0">
                <a:latin typeface="Arial" panose="020B0604020202020204" pitchFamily="34" charset="0"/>
                <a:cs typeface="Arial" panose="020B0604020202020204" pitchFamily="34" charset="0"/>
              </a:rPr>
              <a:t>Types of Questions</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4EBEEF18-8F9B-479C-AA4B-981E0B8F6996}"/>
              </a:ext>
            </a:extLst>
          </p:cNvPr>
          <p:cNvSpPr>
            <a:spLocks noGrp="1"/>
          </p:cNvSpPr>
          <p:nvPr>
            <p:ph idx="1"/>
          </p:nvPr>
        </p:nvSpPr>
        <p:spPr>
          <a:xfrm>
            <a:off x="1463040" y="1914144"/>
            <a:ext cx="7315200" cy="4120896"/>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Open-ended </a:t>
            </a:r>
            <a:endParaRPr lang="en-US" sz="3600" dirty="0" smtClean="0">
              <a:latin typeface="Arial" panose="020B0604020202020204" pitchFamily="34" charset="0"/>
              <a:cs typeface="Arial" panose="020B0604020202020204" pitchFamily="34" charset="0"/>
            </a:endParaRPr>
          </a:p>
          <a:p>
            <a:pPr>
              <a:spcBef>
                <a:spcPts val="0"/>
              </a:spcBef>
              <a:spcAft>
                <a:spcPts val="1800"/>
              </a:spcAft>
            </a:pPr>
            <a:r>
              <a:rPr lang="en-US" sz="3600" dirty="0" smtClean="0">
                <a:latin typeface="Arial" panose="020B0604020202020204" pitchFamily="34" charset="0"/>
                <a:cs typeface="Arial" panose="020B0604020202020204" pitchFamily="34" charset="0"/>
              </a:rPr>
              <a:t>Closed-ended</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48</a:t>
            </a:fld>
            <a:endParaRPr lang="en-US" altLang="en-US" dirty="0"/>
          </a:p>
        </p:txBody>
      </p:sp>
    </p:spTree>
    <p:extLst>
      <p:ext uri="{BB962C8B-B14F-4D97-AF65-F5344CB8AC3E}">
        <p14:creationId xmlns:p14="http://schemas.microsoft.com/office/powerpoint/2010/main" val="25839630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AFC3D-C5DD-4BC2-AFE4-83B1DB386163}"/>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Effective Open Ended Questions</a:t>
            </a:r>
          </a:p>
        </p:txBody>
      </p:sp>
      <p:sp>
        <p:nvSpPr>
          <p:cNvPr id="3" name="Content Placeholder 2">
            <a:extLst>
              <a:ext uri="{FF2B5EF4-FFF2-40B4-BE49-F238E27FC236}">
                <a16:creationId xmlns:a16="http://schemas.microsoft.com/office/drawing/2014/main" xmlns="" id="{4EBEEF18-8F9B-479C-AA4B-981E0B8F6996}"/>
              </a:ext>
            </a:extLst>
          </p:cNvPr>
          <p:cNvSpPr>
            <a:spLocks noGrp="1"/>
          </p:cNvSpPr>
          <p:nvPr>
            <p:ph idx="1"/>
          </p:nvPr>
        </p:nvSpPr>
        <p:spPr>
          <a:xfrm>
            <a:off x="1463040" y="146304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Understanding</a:t>
            </a:r>
          </a:p>
          <a:p>
            <a:pPr>
              <a:spcBef>
                <a:spcPts val="0"/>
              </a:spcBef>
              <a:spcAft>
                <a:spcPts val="1800"/>
              </a:spcAft>
            </a:pPr>
            <a:r>
              <a:rPr lang="en-US" sz="3600" dirty="0">
                <a:latin typeface="Arial" panose="020B0604020202020204" pitchFamily="34" charset="0"/>
                <a:cs typeface="Arial" panose="020B0604020202020204" pitchFamily="34" charset="0"/>
              </a:rPr>
              <a:t>Application</a:t>
            </a:r>
          </a:p>
          <a:p>
            <a:pPr>
              <a:spcBef>
                <a:spcPts val="0"/>
              </a:spcBef>
              <a:spcAft>
                <a:spcPts val="1800"/>
              </a:spcAft>
            </a:pPr>
            <a:r>
              <a:rPr lang="en-US" sz="3600" dirty="0">
                <a:latin typeface="Arial" panose="020B0604020202020204" pitchFamily="34" charset="0"/>
                <a:cs typeface="Arial" panose="020B0604020202020204" pitchFamily="34" charset="0"/>
              </a:rPr>
              <a:t>Life experiences</a:t>
            </a:r>
          </a:p>
          <a:p>
            <a:pPr>
              <a:spcBef>
                <a:spcPts val="0"/>
              </a:spcBef>
              <a:spcAft>
                <a:spcPts val="1800"/>
              </a:spcAft>
            </a:pPr>
            <a:r>
              <a:rPr lang="en-US" sz="3600" dirty="0">
                <a:latin typeface="Arial" panose="020B0604020202020204" pitchFamily="34" charset="0"/>
                <a:cs typeface="Arial" panose="020B0604020202020204" pitchFamily="34" charset="0"/>
              </a:rPr>
              <a:t>Analysis </a:t>
            </a:r>
          </a:p>
          <a:p>
            <a:pPr>
              <a:spcBef>
                <a:spcPts val="0"/>
              </a:spcBef>
              <a:spcAft>
                <a:spcPts val="1800"/>
              </a:spcAft>
            </a:pPr>
            <a:r>
              <a:rPr lang="en-US" sz="3600" dirty="0">
                <a:latin typeface="Arial" panose="020B0604020202020204" pitchFamily="34" charset="0"/>
                <a:cs typeface="Arial" panose="020B0604020202020204" pitchFamily="34" charset="0"/>
              </a:rPr>
              <a:t>Lessons learned</a:t>
            </a:r>
          </a:p>
          <a:p>
            <a:pPr>
              <a:spcBef>
                <a:spcPts val="0"/>
              </a:spcBef>
              <a:spcAft>
                <a:spcPts val="1800"/>
              </a:spcAft>
            </a:pPr>
            <a:r>
              <a:rPr lang="en-US" sz="3600" dirty="0">
                <a:latin typeface="Arial" panose="020B0604020202020204" pitchFamily="34" charset="0"/>
                <a:cs typeface="Arial" panose="020B0604020202020204" pitchFamily="34" charset="0"/>
              </a:rPr>
              <a:t>Self-Discovery</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49</a:t>
            </a:fld>
            <a:endParaRPr lang="en-US" altLang="en-US" dirty="0"/>
          </a:p>
        </p:txBody>
      </p:sp>
    </p:spTree>
    <p:extLst>
      <p:ext uri="{BB962C8B-B14F-4D97-AF65-F5344CB8AC3E}">
        <p14:creationId xmlns:p14="http://schemas.microsoft.com/office/powerpoint/2010/main" val="2006270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7" name="Rectangle 3"/>
          <p:cNvSpPr>
            <a:spLocks noGrp="1" noChangeArrowheads="1"/>
          </p:cNvSpPr>
          <p:nvPr>
            <p:ph type="title" idx="4294967295"/>
          </p:nvPr>
        </p:nvSpPr>
        <p:spPr>
          <a:xfrm>
            <a:off x="1295400" y="228600"/>
            <a:ext cx="7848600" cy="838200"/>
          </a:xfrm>
        </p:spPr>
        <p:txBody>
          <a:bodyPr/>
          <a:lstStyle/>
          <a:p>
            <a:pPr eaLnBrk="1" hangingPunct="1"/>
            <a:r>
              <a:rPr lang="en-US" altLang="en-US" b="1" dirty="0">
                <a:solidFill>
                  <a:srgbClr val="002060"/>
                </a:solidFill>
                <a:latin typeface="+mj-lt"/>
              </a:rPr>
              <a:t>Student To-Do List</a:t>
            </a:r>
          </a:p>
        </p:txBody>
      </p:sp>
      <p:sp>
        <p:nvSpPr>
          <p:cNvPr id="6148" name="Slide Number Placeholder 5"/>
          <p:cNvSpPr>
            <a:spLocks noGrp="1"/>
          </p:cNvSpPr>
          <p:nvPr>
            <p:ph type="sldNum" sz="quarter" idx="12"/>
          </p:nvPr>
        </p:nvSpPr>
        <p:spPr>
          <a:noFill/>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r">
              <a:spcBef>
                <a:spcPct val="0"/>
              </a:spcBef>
              <a:buFontTx/>
              <a:buNone/>
            </a:pPr>
            <a:fld id="{0EDD513F-7046-4AFE-B673-35E1C0CFDB08}" type="slidenum">
              <a:rPr lang="en-US" altLang="en-US" sz="1400" smtClean="0">
                <a:solidFill>
                  <a:srgbClr val="003366"/>
                </a:solidFill>
              </a:rPr>
              <a:pPr algn="r">
                <a:spcBef>
                  <a:spcPct val="0"/>
                </a:spcBef>
                <a:buFontTx/>
                <a:buNone/>
              </a:pPr>
              <a:t>5</a:t>
            </a:fld>
            <a:r>
              <a:rPr lang="en-US" altLang="en-US" sz="1400" dirty="0">
                <a:solidFill>
                  <a:srgbClr val="003366"/>
                </a:solidFill>
              </a:rPr>
              <a:t> </a:t>
            </a:r>
          </a:p>
        </p:txBody>
      </p:sp>
      <p:sp>
        <p:nvSpPr>
          <p:cNvPr id="2" name="TextBox 1"/>
          <p:cNvSpPr txBox="1"/>
          <p:nvPr/>
        </p:nvSpPr>
        <p:spPr>
          <a:xfrm>
            <a:off x="1219200" y="1066800"/>
            <a:ext cx="7620000" cy="5847755"/>
          </a:xfrm>
          <a:prstGeom prst="rect">
            <a:avLst/>
          </a:prstGeom>
          <a:noFill/>
        </p:spPr>
        <p:txBody>
          <a:bodyPr>
            <a:spAutoFit/>
          </a:bodyPr>
          <a:lstStyle/>
          <a:p>
            <a:pPr marL="285750" indent="-285750" eaLnBrk="1" hangingPunct="1">
              <a:spcBef>
                <a:spcPct val="20000"/>
              </a:spcBef>
              <a:buFontTx/>
              <a:buChar char="•"/>
              <a:defRPr/>
            </a:pPr>
            <a:r>
              <a:rPr lang="en-US" sz="3600" dirty="0">
                <a:solidFill>
                  <a:srgbClr val="002060"/>
                </a:solidFill>
                <a:latin typeface="+mn-lt"/>
              </a:rPr>
              <a:t>Download ID2020 Student Guide</a:t>
            </a:r>
          </a:p>
          <a:p>
            <a:pPr marL="171450" indent="-171450">
              <a:buFont typeface="Arial" panose="020B0604020202020204" pitchFamily="34" charset="0"/>
              <a:buChar char="•"/>
              <a:defRPr/>
            </a:pPr>
            <a:r>
              <a:rPr lang="en-US" sz="3600" dirty="0">
                <a:solidFill>
                  <a:srgbClr val="002060"/>
                </a:solidFill>
                <a:latin typeface="+mn-lt"/>
                <a:sym typeface="Calibri"/>
              </a:rPr>
              <a:t> Download ID2020 Lesson Plan </a:t>
            </a:r>
            <a:br>
              <a:rPr lang="en-US" sz="3600" dirty="0">
                <a:solidFill>
                  <a:srgbClr val="002060"/>
                </a:solidFill>
                <a:latin typeface="+mn-lt"/>
                <a:sym typeface="Calibri"/>
              </a:rPr>
            </a:br>
            <a:r>
              <a:rPr lang="en-US" sz="3600" dirty="0">
                <a:solidFill>
                  <a:srgbClr val="002060"/>
                </a:solidFill>
                <a:latin typeface="+mn-lt"/>
                <a:sym typeface="Calibri"/>
              </a:rPr>
              <a:t> Template</a:t>
            </a:r>
          </a:p>
          <a:p>
            <a:pPr marL="171450" indent="-171450">
              <a:buFont typeface="Arial" panose="020B0604020202020204" pitchFamily="34" charset="0"/>
              <a:buChar char="•"/>
              <a:defRPr/>
            </a:pPr>
            <a:r>
              <a:rPr lang="en-US" sz="3600" dirty="0">
                <a:solidFill>
                  <a:srgbClr val="002060"/>
                </a:solidFill>
                <a:latin typeface="+mn-lt"/>
                <a:sym typeface="Calibri"/>
              </a:rPr>
              <a:t> Review lessons taught and read </a:t>
            </a:r>
            <a:br>
              <a:rPr lang="en-US" sz="3600" dirty="0">
                <a:solidFill>
                  <a:srgbClr val="002060"/>
                </a:solidFill>
                <a:latin typeface="+mn-lt"/>
                <a:sym typeface="Calibri"/>
              </a:rPr>
            </a:br>
            <a:r>
              <a:rPr lang="en-US" sz="3600" dirty="0">
                <a:solidFill>
                  <a:srgbClr val="002060"/>
                </a:solidFill>
                <a:latin typeface="+mn-lt"/>
                <a:sym typeface="Calibri"/>
              </a:rPr>
              <a:t> ahead for next night’s lessons</a:t>
            </a:r>
          </a:p>
          <a:p>
            <a:pPr marL="171450" indent="-171450">
              <a:buFont typeface="Arial" panose="020B0604020202020204" pitchFamily="34" charset="0"/>
              <a:buChar char="•"/>
              <a:defRPr/>
            </a:pPr>
            <a:r>
              <a:rPr lang="en-US" sz="3600" dirty="0">
                <a:solidFill>
                  <a:srgbClr val="002060"/>
                </a:solidFill>
                <a:latin typeface="+mn-lt"/>
                <a:sym typeface="Calibri"/>
              </a:rPr>
              <a:t> When scheduled to present 15-30</a:t>
            </a:r>
            <a:br>
              <a:rPr lang="en-US" sz="3600" dirty="0">
                <a:solidFill>
                  <a:srgbClr val="002060"/>
                </a:solidFill>
                <a:latin typeface="+mn-lt"/>
                <a:sym typeface="Calibri"/>
              </a:rPr>
            </a:br>
            <a:r>
              <a:rPr lang="en-US" sz="3600" dirty="0">
                <a:solidFill>
                  <a:srgbClr val="002060"/>
                </a:solidFill>
                <a:latin typeface="+mn-lt"/>
                <a:sym typeface="Calibri"/>
              </a:rPr>
              <a:t> minute lesson, send me </a:t>
            </a:r>
            <a:br>
              <a:rPr lang="en-US" sz="3600" dirty="0">
                <a:solidFill>
                  <a:srgbClr val="002060"/>
                </a:solidFill>
                <a:latin typeface="+mn-lt"/>
                <a:sym typeface="Calibri"/>
              </a:rPr>
            </a:br>
            <a:r>
              <a:rPr lang="en-US" sz="3600" dirty="0">
                <a:solidFill>
                  <a:srgbClr val="002060"/>
                </a:solidFill>
                <a:latin typeface="+mn-lt"/>
                <a:sym typeface="Calibri"/>
              </a:rPr>
              <a:t> (</a:t>
            </a:r>
            <a:r>
              <a:rPr lang="en-US" sz="3600" dirty="0">
                <a:solidFill>
                  <a:srgbClr val="002060"/>
                </a:solidFill>
                <a:latin typeface="+mn-lt"/>
                <a:sym typeface="Calibri"/>
                <a:hlinkClick r:id="rId3"/>
              </a:rPr>
              <a:t>capt.karen.miller@gmail.com</a:t>
            </a:r>
            <a:r>
              <a:rPr lang="en-US" sz="3600" dirty="0">
                <a:solidFill>
                  <a:srgbClr val="002060"/>
                </a:solidFill>
                <a:latin typeface="+mn-lt"/>
                <a:sym typeface="Calibri"/>
              </a:rPr>
              <a:t>) </a:t>
            </a:r>
            <a:br>
              <a:rPr lang="en-US" sz="3600" dirty="0">
                <a:solidFill>
                  <a:srgbClr val="002060"/>
                </a:solidFill>
                <a:latin typeface="+mn-lt"/>
                <a:sym typeface="Calibri"/>
              </a:rPr>
            </a:br>
            <a:r>
              <a:rPr lang="en-US" sz="3600" dirty="0">
                <a:solidFill>
                  <a:srgbClr val="002060"/>
                </a:solidFill>
                <a:latin typeface="+mn-lt"/>
                <a:sym typeface="Calibri"/>
              </a:rPr>
              <a:t> your lesson plan by the morning of </a:t>
            </a:r>
            <a:br>
              <a:rPr lang="en-US" sz="3600" dirty="0">
                <a:solidFill>
                  <a:srgbClr val="002060"/>
                </a:solidFill>
                <a:latin typeface="+mn-lt"/>
                <a:sym typeface="Calibri"/>
              </a:rPr>
            </a:br>
            <a:r>
              <a:rPr lang="en-US" sz="3600" dirty="0">
                <a:solidFill>
                  <a:srgbClr val="002060"/>
                </a:solidFill>
                <a:latin typeface="+mn-lt"/>
                <a:sym typeface="Calibri"/>
              </a:rPr>
              <a:t> your presentation.</a:t>
            </a:r>
          </a:p>
          <a:p>
            <a:pPr>
              <a:defRPr/>
            </a:pPr>
            <a:r>
              <a:rPr lang="en-US" dirty="0"/>
              <a:t> </a:t>
            </a:r>
          </a:p>
        </p:txBody>
      </p:sp>
    </p:spTree>
    <p:extLst>
      <p:ext uri="{BB962C8B-B14F-4D97-AF65-F5344CB8AC3E}">
        <p14:creationId xmlns:p14="http://schemas.microsoft.com/office/powerpoint/2010/main" val="3206238059"/>
      </p:ext>
    </p:extLst>
  </p:cSld>
  <p:clrMapOvr>
    <a:masterClrMapping/>
  </p:clrMapOvr>
  <p:transition spd="med" advTm="10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AFC3D-C5DD-4BC2-AFE4-83B1DB386163}"/>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Effective Open Ended Questions</a:t>
            </a:r>
          </a:p>
        </p:txBody>
      </p:sp>
      <p:sp>
        <p:nvSpPr>
          <p:cNvPr id="3" name="Content Placeholder 2">
            <a:extLst>
              <a:ext uri="{FF2B5EF4-FFF2-40B4-BE49-F238E27FC236}">
                <a16:creationId xmlns:a16="http://schemas.microsoft.com/office/drawing/2014/main" xmlns="" id="{4EBEEF18-8F9B-479C-AA4B-981E0B8F6996}"/>
              </a:ext>
            </a:extLst>
          </p:cNvPr>
          <p:cNvSpPr>
            <a:spLocks noGrp="1"/>
          </p:cNvSpPr>
          <p:nvPr>
            <p:ph idx="1"/>
          </p:nvPr>
        </p:nvSpPr>
        <p:spPr>
          <a:xfrm>
            <a:off x="1463040" y="146304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Understanding</a:t>
            </a:r>
          </a:p>
          <a:p>
            <a:pPr>
              <a:spcBef>
                <a:spcPts val="0"/>
              </a:spcBef>
              <a:spcAft>
                <a:spcPts val="1800"/>
              </a:spcAft>
            </a:pPr>
            <a:r>
              <a:rPr lang="en-US" sz="3600" dirty="0">
                <a:latin typeface="Arial" panose="020B0604020202020204" pitchFamily="34" charset="0"/>
                <a:cs typeface="Arial" panose="020B0604020202020204" pitchFamily="34" charset="0"/>
              </a:rPr>
              <a:t>Application</a:t>
            </a:r>
          </a:p>
          <a:p>
            <a:pPr>
              <a:spcBef>
                <a:spcPts val="0"/>
              </a:spcBef>
              <a:spcAft>
                <a:spcPts val="1800"/>
              </a:spcAft>
            </a:pPr>
            <a:r>
              <a:rPr lang="en-US" sz="3600" dirty="0">
                <a:latin typeface="Arial" panose="020B0604020202020204" pitchFamily="34" charset="0"/>
                <a:cs typeface="Arial" panose="020B0604020202020204" pitchFamily="34" charset="0"/>
              </a:rPr>
              <a:t>Life experiences</a:t>
            </a:r>
          </a:p>
          <a:p>
            <a:pPr>
              <a:spcBef>
                <a:spcPts val="0"/>
              </a:spcBef>
              <a:spcAft>
                <a:spcPts val="1800"/>
              </a:spcAft>
            </a:pPr>
            <a:r>
              <a:rPr lang="en-US" sz="3600" dirty="0">
                <a:latin typeface="Arial" panose="020B0604020202020204" pitchFamily="34" charset="0"/>
                <a:cs typeface="Arial" panose="020B0604020202020204" pitchFamily="34" charset="0"/>
              </a:rPr>
              <a:t>Analysis </a:t>
            </a:r>
          </a:p>
          <a:p>
            <a:pPr>
              <a:spcBef>
                <a:spcPts val="0"/>
              </a:spcBef>
              <a:spcAft>
                <a:spcPts val="1800"/>
              </a:spcAft>
            </a:pPr>
            <a:r>
              <a:rPr lang="en-US" sz="3600" dirty="0">
                <a:latin typeface="Arial" panose="020B0604020202020204" pitchFamily="34" charset="0"/>
                <a:cs typeface="Arial" panose="020B0604020202020204" pitchFamily="34" charset="0"/>
              </a:rPr>
              <a:t>Lessons learned</a:t>
            </a:r>
          </a:p>
          <a:p>
            <a:pPr>
              <a:spcBef>
                <a:spcPts val="0"/>
              </a:spcBef>
              <a:spcAft>
                <a:spcPts val="1800"/>
              </a:spcAft>
            </a:pPr>
            <a:r>
              <a:rPr lang="en-US" sz="3600" dirty="0">
                <a:latin typeface="Arial" panose="020B0604020202020204" pitchFamily="34" charset="0"/>
                <a:cs typeface="Arial" panose="020B0604020202020204" pitchFamily="34" charset="0"/>
              </a:rPr>
              <a:t>Self-Discovery</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50</a:t>
            </a:fld>
            <a:endParaRPr lang="en-US" altLang="en-US" dirty="0"/>
          </a:p>
        </p:txBody>
      </p:sp>
    </p:spTree>
    <p:extLst>
      <p:ext uri="{BB962C8B-B14F-4D97-AF65-F5344CB8AC3E}">
        <p14:creationId xmlns:p14="http://schemas.microsoft.com/office/powerpoint/2010/main" val="727375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786C0-B751-4713-AF21-0673D0852A79}"/>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Responding to Questions</a:t>
            </a:r>
          </a:p>
        </p:txBody>
      </p:sp>
      <p:sp>
        <p:nvSpPr>
          <p:cNvPr id="3" name="Content Placeholder 2">
            <a:extLst>
              <a:ext uri="{FF2B5EF4-FFF2-40B4-BE49-F238E27FC236}">
                <a16:creationId xmlns:a16="http://schemas.microsoft.com/office/drawing/2014/main" xmlns="" id="{99F5600A-A62E-4E76-826E-D18740D8DA33}"/>
              </a:ext>
            </a:extLst>
          </p:cNvPr>
          <p:cNvSpPr>
            <a:spLocks noGrp="1"/>
          </p:cNvSpPr>
          <p:nvPr>
            <p:ph idx="1"/>
          </p:nvPr>
        </p:nvSpPr>
        <p:spPr>
          <a:xfrm>
            <a:off x="1463040" y="1463040"/>
            <a:ext cx="768096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Three Step Model</a:t>
            </a:r>
          </a:p>
          <a:p>
            <a:pPr marL="1143000" lvl="1" indent="-742950">
              <a:spcBef>
                <a:spcPts val="0"/>
              </a:spcBef>
              <a:spcAft>
                <a:spcPts val="1800"/>
              </a:spcAft>
              <a:buFont typeface="+mj-lt"/>
              <a:buAutoNum type="arabicPeriod"/>
            </a:pPr>
            <a:r>
              <a:rPr lang="en-US" sz="3600" b="1" dirty="0">
                <a:latin typeface="Arial" panose="020B0604020202020204" pitchFamily="34" charset="0"/>
                <a:cs typeface="Arial" panose="020B0604020202020204" pitchFamily="34" charset="0"/>
              </a:rPr>
              <a:t>Understand the question</a:t>
            </a:r>
          </a:p>
          <a:p>
            <a:pPr marL="1143000" lvl="1" indent="-742950">
              <a:spcBef>
                <a:spcPts val="0"/>
              </a:spcBef>
              <a:spcAft>
                <a:spcPts val="1800"/>
              </a:spcAft>
              <a:buFont typeface="+mj-lt"/>
              <a:buAutoNum type="arabicPeriod"/>
            </a:pPr>
            <a:r>
              <a:rPr lang="en-US" sz="3600" b="1" dirty="0">
                <a:latin typeface="Arial" panose="020B0604020202020204" pitchFamily="34" charset="0"/>
                <a:cs typeface="Arial" panose="020B0604020202020204" pitchFamily="34" charset="0"/>
              </a:rPr>
              <a:t>Respond to the question</a:t>
            </a:r>
          </a:p>
          <a:p>
            <a:pPr marL="1143000" lvl="1" indent="-742950">
              <a:spcBef>
                <a:spcPts val="0"/>
              </a:spcBef>
              <a:spcAft>
                <a:spcPts val="1800"/>
              </a:spcAft>
              <a:buFont typeface="+mj-lt"/>
              <a:buAutoNum type="arabicPeriod"/>
            </a:pPr>
            <a:r>
              <a:rPr lang="en-US" sz="3600" b="1" dirty="0">
                <a:latin typeface="Arial" panose="020B0604020202020204" pitchFamily="34" charset="0"/>
                <a:cs typeface="Arial" panose="020B0604020202020204" pitchFamily="34" charset="0"/>
              </a:rPr>
              <a:t>Check to be sure the question was answered</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51</a:t>
            </a:fld>
            <a:endParaRPr lang="en-US" altLang="en-US" dirty="0"/>
          </a:p>
        </p:txBody>
      </p:sp>
    </p:spTree>
    <p:extLst>
      <p:ext uri="{BB962C8B-B14F-4D97-AF65-F5344CB8AC3E}">
        <p14:creationId xmlns:p14="http://schemas.microsoft.com/office/powerpoint/2010/main" val="3749811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786C0-B751-4713-AF21-0673D0852A79}"/>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Handling Incorrect Answers</a:t>
            </a:r>
          </a:p>
        </p:txBody>
      </p:sp>
      <p:sp>
        <p:nvSpPr>
          <p:cNvPr id="3" name="Content Placeholder 2">
            <a:extLst>
              <a:ext uri="{FF2B5EF4-FFF2-40B4-BE49-F238E27FC236}">
                <a16:creationId xmlns:a16="http://schemas.microsoft.com/office/drawing/2014/main" xmlns="" id="{99F5600A-A62E-4E76-826E-D18740D8DA33}"/>
              </a:ext>
            </a:extLst>
          </p:cNvPr>
          <p:cNvSpPr>
            <a:spLocks noGrp="1"/>
          </p:cNvSpPr>
          <p:nvPr>
            <p:ph idx="1"/>
          </p:nvPr>
        </p:nvSpPr>
        <p:spPr>
          <a:xfrm>
            <a:off x="1463039" y="1463040"/>
            <a:ext cx="7552171" cy="4572000"/>
          </a:xfrm>
        </p:spPr>
        <p:txBody>
          <a:bodyPr/>
          <a:lstStyle/>
          <a:p>
            <a:pPr>
              <a:spcBef>
                <a:spcPts val="0"/>
              </a:spcBef>
              <a:spcAft>
                <a:spcPts val="1200"/>
              </a:spcAft>
            </a:pPr>
            <a:r>
              <a:rPr lang="en-US" sz="3600" dirty="0">
                <a:latin typeface="Arial" panose="020B0604020202020204" pitchFamily="34" charset="0"/>
                <a:cs typeface="Arial" panose="020B0604020202020204" pitchFamily="34" charset="0"/>
              </a:rPr>
              <a:t>Student did not hear the question</a:t>
            </a:r>
          </a:p>
          <a:p>
            <a:pPr>
              <a:spcBef>
                <a:spcPts val="0"/>
              </a:spcBef>
              <a:spcAft>
                <a:spcPts val="1200"/>
              </a:spcAft>
            </a:pPr>
            <a:r>
              <a:rPr lang="en-US" sz="3600" dirty="0">
                <a:latin typeface="Arial" panose="020B0604020202020204" pitchFamily="34" charset="0"/>
                <a:cs typeface="Arial" panose="020B0604020202020204" pitchFamily="34" charset="0"/>
              </a:rPr>
              <a:t>Student did not understand the question</a:t>
            </a:r>
          </a:p>
          <a:p>
            <a:pPr>
              <a:spcBef>
                <a:spcPts val="0"/>
              </a:spcBef>
              <a:spcAft>
                <a:spcPts val="1200"/>
              </a:spcAft>
            </a:pPr>
            <a:r>
              <a:rPr lang="en-US" sz="3600" dirty="0">
                <a:latin typeface="Arial" panose="020B0604020202020204" pitchFamily="34" charset="0"/>
                <a:cs typeface="Arial" panose="020B0604020202020204" pitchFamily="34" charset="0"/>
              </a:rPr>
              <a:t>Student did not know the answer to the question</a:t>
            </a:r>
          </a:p>
          <a:p>
            <a:pPr marL="0" indent="0" algn="ctr">
              <a:spcBef>
                <a:spcPts val="1200"/>
              </a:spcBef>
              <a:spcAft>
                <a:spcPts val="0"/>
              </a:spcAft>
              <a:buNone/>
            </a:pPr>
            <a:r>
              <a:rPr lang="en-US" dirty="0">
                <a:latin typeface="Arial" panose="020B0604020202020204" pitchFamily="34" charset="0"/>
                <a:cs typeface="Arial" panose="020B0604020202020204" pitchFamily="34" charset="0"/>
              </a:rPr>
              <a:t>DO NOT EMBARRASS THE STUDENT</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52</a:t>
            </a:fld>
            <a:endParaRPr lang="en-US" altLang="en-US" dirty="0"/>
          </a:p>
        </p:txBody>
      </p:sp>
    </p:spTree>
    <p:extLst>
      <p:ext uri="{BB962C8B-B14F-4D97-AF65-F5344CB8AC3E}">
        <p14:creationId xmlns:p14="http://schemas.microsoft.com/office/powerpoint/2010/main" val="1892550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5 - Conclusion</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39" y="1463040"/>
            <a:ext cx="7680961" cy="4572000"/>
          </a:xfrm>
        </p:spPr>
        <p:txBody>
          <a:bodyPr/>
          <a:lstStyle/>
          <a:p>
            <a:r>
              <a:rPr lang="en-US" sz="3600" dirty="0">
                <a:latin typeface="Arial" panose="020B0604020202020204" pitchFamily="34" charset="0"/>
                <a:cs typeface="Arial" panose="020B0604020202020204" pitchFamily="34" charset="0"/>
              </a:rPr>
              <a:t>Effective communications = good instruction</a:t>
            </a:r>
          </a:p>
          <a:p>
            <a:r>
              <a:rPr lang="en-US" sz="3600" dirty="0">
                <a:latin typeface="Arial" panose="020B0604020202020204" pitchFamily="34" charset="0"/>
                <a:cs typeface="Arial" panose="020B0604020202020204" pitchFamily="34" charset="0"/>
              </a:rPr>
              <a:t>Active listening</a:t>
            </a:r>
          </a:p>
          <a:p>
            <a:r>
              <a:rPr lang="en-US" sz="3600" dirty="0">
                <a:latin typeface="Arial" panose="020B0604020202020204" pitchFamily="34" charset="0"/>
                <a:cs typeface="Arial" panose="020B0604020202020204" pitchFamily="34" charset="0"/>
              </a:rPr>
              <a:t>Open-ended questions</a:t>
            </a:r>
          </a:p>
          <a:p>
            <a:r>
              <a:rPr lang="en-US" sz="3600" dirty="0">
                <a:latin typeface="Arial" panose="020B0604020202020204" pitchFamily="34" charset="0"/>
                <a:cs typeface="Arial" panose="020B0604020202020204" pitchFamily="34" charset="0"/>
              </a:rPr>
              <a:t>Responding to questions</a:t>
            </a:r>
          </a:p>
          <a:p>
            <a:pPr marL="0" indent="0">
              <a:buNone/>
            </a:pPr>
            <a:endParaRPr lang="en-US" sz="3600" dirty="0">
              <a:latin typeface="Arial" panose="020B0604020202020204" pitchFamily="34" charset="0"/>
              <a:cs typeface="Arial" panose="020B0604020202020204" pitchFamily="34" charset="0"/>
            </a:endParaRPr>
          </a:p>
          <a:p>
            <a:pPr marL="0" indent="0" algn="ctr">
              <a:buNone/>
            </a:pPr>
            <a:r>
              <a:rPr lang="en-US" b="1" i="1" dirty="0">
                <a:latin typeface="Arial" panose="020B0604020202020204" pitchFamily="34" charset="0"/>
                <a:cs typeface="Arial" panose="020B0604020202020204" pitchFamily="34" charset="0"/>
              </a:rPr>
              <a:t>Build confidence in your competence</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53</a:t>
            </a:fld>
            <a:endParaRPr lang="en-US" altLang="en-US" dirty="0"/>
          </a:p>
        </p:txBody>
      </p:sp>
    </p:spTree>
    <p:extLst>
      <p:ext uri="{BB962C8B-B14F-4D97-AF65-F5344CB8AC3E}">
        <p14:creationId xmlns:p14="http://schemas.microsoft.com/office/powerpoint/2010/main" val="2067780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6 – Difficult Situations</a:t>
            </a:r>
          </a:p>
        </p:txBody>
      </p:sp>
      <p:sp>
        <p:nvSpPr>
          <p:cNvPr id="3" name="Content Placeholder 2">
            <a:extLst>
              <a:ext uri="{FF2B5EF4-FFF2-40B4-BE49-F238E27FC236}">
                <a16:creationId xmlns:a16="http://schemas.microsoft.com/office/drawing/2014/main" xmlns="" id="{CBF0B59D-7185-45C4-844D-DBCDE2FF2A14}"/>
              </a:ext>
            </a:extLst>
          </p:cNvPr>
          <p:cNvSpPr>
            <a:spLocks noGrp="1"/>
          </p:cNvSpPr>
          <p:nvPr>
            <p:ph idx="1"/>
          </p:nvPr>
        </p:nvSpPr>
        <p:spPr>
          <a:xfrm>
            <a:off x="1463040" y="1097280"/>
            <a:ext cx="731520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Improving Instructional Effectiveness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Time Management</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Assessing Learners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Learning Groups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Dealing with Difficult Students</a:t>
            </a:r>
          </a:p>
          <a:p>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54</a:t>
            </a:fld>
            <a:endParaRPr lang="en-US" altLang="en-US" dirty="0"/>
          </a:p>
        </p:txBody>
      </p:sp>
    </p:spTree>
    <p:extLst>
      <p:ext uri="{BB962C8B-B14F-4D97-AF65-F5344CB8AC3E}">
        <p14:creationId xmlns:p14="http://schemas.microsoft.com/office/powerpoint/2010/main" val="3262300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Improving Effectiveness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097280"/>
            <a:ext cx="731520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Maintain students’ dignity</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Help students stretch skills and grow</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Show concern, understanding, empathy</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Employ adaptability and flexibility</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Use humor appropriately</a:t>
            </a:r>
          </a:p>
          <a:p>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55</a:t>
            </a:fld>
            <a:endParaRPr lang="en-US" altLang="en-US" dirty="0"/>
          </a:p>
        </p:txBody>
      </p:sp>
    </p:spTree>
    <p:extLst>
      <p:ext uri="{BB962C8B-B14F-4D97-AF65-F5344CB8AC3E}">
        <p14:creationId xmlns:p14="http://schemas.microsoft.com/office/powerpoint/2010/main" val="4024979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Assessing Learners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09728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Provide positive classroom environment</a:t>
            </a:r>
          </a:p>
          <a:p>
            <a:pPr>
              <a:spcBef>
                <a:spcPts val="0"/>
              </a:spcBef>
              <a:spcAft>
                <a:spcPts val="0"/>
              </a:spcAft>
            </a:pPr>
            <a:r>
              <a:rPr lang="en-US" sz="3600" dirty="0">
                <a:latin typeface="Arial" panose="020B0604020202020204" pitchFamily="34" charset="0"/>
                <a:cs typeface="Arial" panose="020B0604020202020204" pitchFamily="34" charset="0"/>
              </a:rPr>
              <a:t>Evaluate learner success</a:t>
            </a:r>
          </a:p>
          <a:p>
            <a:pPr lvl="1">
              <a:spcBef>
                <a:spcPts val="0"/>
              </a:spcBef>
              <a:spcAft>
                <a:spcPts val="0"/>
              </a:spcAft>
            </a:pPr>
            <a:r>
              <a:rPr lang="en-US" sz="3600" b="1" dirty="0">
                <a:latin typeface="Arial" panose="020B0604020202020204" pitchFamily="34" charset="0"/>
                <a:cs typeface="Arial" panose="020B0604020202020204" pitchFamily="34" charset="0"/>
              </a:rPr>
              <a:t>Listen</a:t>
            </a:r>
          </a:p>
          <a:p>
            <a:pPr lvl="1">
              <a:spcBef>
                <a:spcPts val="0"/>
              </a:spcBef>
              <a:spcAft>
                <a:spcPts val="0"/>
              </a:spcAft>
            </a:pPr>
            <a:r>
              <a:rPr lang="en-US" sz="3600" b="1" dirty="0">
                <a:latin typeface="Arial" panose="020B0604020202020204" pitchFamily="34" charset="0"/>
                <a:cs typeface="Arial" panose="020B0604020202020204" pitchFamily="34" charset="0"/>
              </a:rPr>
              <a:t>Ask questions</a:t>
            </a:r>
          </a:p>
          <a:p>
            <a:pPr lvl="1">
              <a:spcBef>
                <a:spcPts val="0"/>
              </a:spcBef>
              <a:spcAft>
                <a:spcPts val="1800"/>
              </a:spcAft>
            </a:pPr>
            <a:r>
              <a:rPr lang="en-US" sz="3600" b="1" dirty="0">
                <a:latin typeface="Arial" panose="020B0604020202020204" pitchFamily="34" charset="0"/>
                <a:cs typeface="Arial" panose="020B0604020202020204" pitchFamily="34" charset="0"/>
              </a:rPr>
              <a:t>Observe students</a:t>
            </a:r>
          </a:p>
          <a:p>
            <a:pPr>
              <a:spcBef>
                <a:spcPts val="0"/>
              </a:spcBef>
              <a:spcAft>
                <a:spcPts val="1800"/>
              </a:spcAft>
            </a:pPr>
            <a:r>
              <a:rPr lang="en-US" sz="3600" dirty="0">
                <a:latin typeface="Arial" panose="020B0604020202020204" pitchFamily="34" charset="0"/>
                <a:cs typeface="Arial" panose="020B0604020202020204" pitchFamily="34" charset="0"/>
              </a:rPr>
              <a:t>Monitor groups for involvement</a:t>
            </a:r>
          </a:p>
          <a:p>
            <a:pPr lvl="1"/>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56</a:t>
            </a:fld>
            <a:endParaRPr lang="en-US" altLang="en-US" dirty="0"/>
          </a:p>
        </p:txBody>
      </p:sp>
    </p:spTree>
    <p:extLst>
      <p:ext uri="{BB962C8B-B14F-4D97-AF65-F5344CB8AC3E}">
        <p14:creationId xmlns:p14="http://schemas.microsoft.com/office/powerpoint/2010/main" val="22908346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Time Management</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68096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Manage time – use lesson plan</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Start on time</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Schedule breaks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Adapt lesson times to needs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Build “fudge” time into lesson</a:t>
            </a:r>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57</a:t>
            </a:fld>
            <a:endParaRPr lang="en-US" altLang="en-US" dirty="0"/>
          </a:p>
        </p:txBody>
      </p:sp>
    </p:spTree>
    <p:extLst>
      <p:ext uri="{BB962C8B-B14F-4D97-AF65-F5344CB8AC3E}">
        <p14:creationId xmlns:p14="http://schemas.microsoft.com/office/powerpoint/2010/main" val="28748113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Learning Groups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Monitor group development</a:t>
            </a:r>
          </a:p>
          <a:p>
            <a:pPr>
              <a:spcBef>
                <a:spcPts val="0"/>
              </a:spcBef>
              <a:spcAft>
                <a:spcPts val="1800"/>
              </a:spcAft>
            </a:pPr>
            <a:r>
              <a:rPr lang="en-US" sz="3600" dirty="0">
                <a:latin typeface="Arial" panose="020B0604020202020204" pitchFamily="34" charset="0"/>
                <a:cs typeface="Arial" panose="020B0604020202020204" pitchFamily="34" charset="0"/>
              </a:rPr>
              <a:t>Debrief to reinforce learning</a:t>
            </a:r>
          </a:p>
          <a:p>
            <a:pPr>
              <a:spcBef>
                <a:spcPts val="0"/>
              </a:spcBef>
              <a:spcAft>
                <a:spcPts val="1800"/>
              </a:spcAft>
            </a:pPr>
            <a:r>
              <a:rPr lang="en-US" sz="3600" dirty="0">
                <a:latin typeface="Arial" panose="020B0604020202020204" pitchFamily="34" charset="0"/>
                <a:cs typeface="Arial" panose="020B0604020202020204" pitchFamily="34" charset="0"/>
              </a:rPr>
              <a:t>Use group activities to encourage interactions</a:t>
            </a:r>
          </a:p>
          <a:p>
            <a:pPr>
              <a:spcBef>
                <a:spcPts val="0"/>
              </a:spcBef>
              <a:spcAft>
                <a:spcPts val="1800"/>
              </a:spcAft>
            </a:pPr>
            <a:r>
              <a:rPr lang="en-US" sz="3600" dirty="0">
                <a:latin typeface="Arial" panose="020B0604020202020204" pitchFamily="34" charset="0"/>
                <a:cs typeface="Arial" panose="020B0604020202020204" pitchFamily="34" charset="0"/>
              </a:rPr>
              <a:t>Circulate around room</a:t>
            </a:r>
          </a:p>
          <a:p>
            <a:pPr>
              <a:spcBef>
                <a:spcPts val="0"/>
              </a:spcBef>
              <a:spcAft>
                <a:spcPts val="1800"/>
              </a:spcAft>
            </a:pPr>
            <a:r>
              <a:rPr lang="en-US" sz="3600" dirty="0">
                <a:latin typeface="Arial" panose="020B0604020202020204" pitchFamily="34" charset="0"/>
                <a:cs typeface="Arial" panose="020B0604020202020204" pitchFamily="34" charset="0"/>
              </a:rPr>
              <a:t>Provide ground rules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58</a:t>
            </a:fld>
            <a:endParaRPr lang="en-US" altLang="en-US" dirty="0"/>
          </a:p>
        </p:txBody>
      </p:sp>
    </p:spTree>
    <p:extLst>
      <p:ext uri="{BB962C8B-B14F-4D97-AF65-F5344CB8AC3E}">
        <p14:creationId xmlns:p14="http://schemas.microsoft.com/office/powerpoint/2010/main" val="2539751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Dealing with Difficult Learners</a:t>
            </a:r>
            <a:br>
              <a:rPr lang="en-US" sz="3600"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315200" cy="4572000"/>
          </a:xfrm>
        </p:spPr>
        <p:txBody>
          <a:bodyPr/>
          <a:lstStyle/>
          <a:p>
            <a:pPr marL="457200" indent="-457200">
              <a:spcBef>
                <a:spcPts val="0"/>
              </a:spcBef>
              <a:spcAft>
                <a:spcPts val="1800"/>
              </a:spcAft>
            </a:pPr>
            <a:r>
              <a:rPr lang="en-US" sz="3600" u="sng" dirty="0">
                <a:latin typeface="Arial" panose="020B0604020202020204" pitchFamily="34" charset="0"/>
                <a:cs typeface="Arial" panose="020B0604020202020204" pitchFamily="34" charset="0"/>
              </a:rPr>
              <a:t>Prevention</a:t>
            </a:r>
            <a:r>
              <a:rPr lang="en-US" sz="3600" dirty="0">
                <a:latin typeface="Arial" panose="020B0604020202020204" pitchFamily="34" charset="0"/>
                <a:cs typeface="Arial" panose="020B0604020202020204" pitchFamily="34" charset="0"/>
              </a:rPr>
              <a:t> is the “best practice”</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State </a:t>
            </a:r>
            <a:r>
              <a:rPr lang="en-US" sz="3600" u="sng" dirty="0">
                <a:latin typeface="Arial" panose="020B0604020202020204" pitchFamily="34" charset="0"/>
                <a:cs typeface="Arial" panose="020B0604020202020204" pitchFamily="34" charset="0"/>
              </a:rPr>
              <a:t>expectations</a:t>
            </a:r>
            <a:r>
              <a:rPr lang="en-US" sz="3600" dirty="0">
                <a:latin typeface="Arial" panose="020B0604020202020204" pitchFamily="34" charset="0"/>
                <a:cs typeface="Arial" panose="020B0604020202020204" pitchFamily="34" charset="0"/>
              </a:rPr>
              <a:t> for student conduct</a:t>
            </a:r>
          </a:p>
          <a:p>
            <a:pPr marL="457200" indent="-457200">
              <a:spcBef>
                <a:spcPts val="0"/>
              </a:spcBef>
              <a:spcAft>
                <a:spcPts val="1800"/>
              </a:spcAft>
            </a:pPr>
            <a:r>
              <a:rPr lang="en-US" sz="3600" u="sng" dirty="0">
                <a:latin typeface="Arial" panose="020B0604020202020204" pitchFamily="34" charset="0"/>
                <a:cs typeface="Arial" panose="020B0604020202020204" pitchFamily="34" charset="0"/>
              </a:rPr>
              <a:t>Intervention</a:t>
            </a:r>
            <a:r>
              <a:rPr lang="en-US" sz="3600" dirty="0">
                <a:latin typeface="Arial" panose="020B0604020202020204" pitchFamily="34" charset="0"/>
                <a:cs typeface="Arial" panose="020B0604020202020204" pitchFamily="34" charset="0"/>
              </a:rPr>
              <a:t> as soon as possible</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Match </a:t>
            </a:r>
            <a:r>
              <a:rPr lang="en-US" sz="3600" u="sng" dirty="0">
                <a:latin typeface="Arial" panose="020B0604020202020204" pitchFamily="34" charset="0"/>
                <a:cs typeface="Arial" panose="020B0604020202020204" pitchFamily="34" charset="0"/>
              </a:rPr>
              <a:t>severity</a:t>
            </a:r>
            <a:r>
              <a:rPr lang="en-US" sz="3600" dirty="0">
                <a:latin typeface="Arial" panose="020B0604020202020204" pitchFamily="34" charset="0"/>
                <a:cs typeface="Arial" panose="020B0604020202020204" pitchFamily="34" charset="0"/>
              </a:rPr>
              <a:t> of intercession with severity of misbehavior</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59</a:t>
            </a:fld>
            <a:endParaRPr lang="en-US" altLang="en-US" dirty="0"/>
          </a:p>
        </p:txBody>
      </p:sp>
    </p:spTree>
    <p:extLst>
      <p:ext uri="{BB962C8B-B14F-4D97-AF65-F5344CB8AC3E}">
        <p14:creationId xmlns:p14="http://schemas.microsoft.com/office/powerpoint/2010/main" val="311561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E- </a:t>
            </a:r>
            <a:r>
              <a:rPr lang="en-US" sz="3600" b="1" dirty="0">
                <a:solidFill>
                  <a:srgbClr val="002060"/>
                </a:solidFill>
                <a:latin typeface="Arial" panose="020B0604020202020204" pitchFamily="34" charset="0"/>
                <a:cs typeface="Arial" panose="020B0604020202020204" pitchFamily="34" charset="0"/>
              </a:rPr>
              <a:t>Directorate</a:t>
            </a:r>
            <a:r>
              <a:rPr lang="en-US" sz="3600" b="1" dirty="0">
                <a:latin typeface="Arial" panose="020B0604020202020204" pitchFamily="34" charset="0"/>
                <a:cs typeface="Arial" panose="020B0604020202020204" pitchFamily="34" charset="0"/>
              </a:rPr>
              <a:t> Team</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3040" y="1463040"/>
            <a:ext cx="7315200" cy="4572000"/>
          </a:xfrm>
        </p:spPr>
        <p:txBody>
          <a:bodyPr/>
          <a:lstStyle/>
          <a:p>
            <a:pPr algn="l">
              <a:spcBef>
                <a:spcPts val="0"/>
              </a:spcBef>
            </a:pPr>
            <a:r>
              <a:rPr lang="en-US" sz="2000" dirty="0">
                <a:latin typeface="Arial" panose="020B0604020202020204" pitchFamily="34" charset="0"/>
                <a:cs typeface="Arial" panose="020B0604020202020204" pitchFamily="34" charset="0"/>
              </a:rPr>
              <a:t>We gratefully acknowledge the contributions of the following Auxiliary members to the development of this project:</a:t>
            </a:r>
          </a:p>
          <a:p>
            <a:pPr marL="342900" indent="-342900" algn="l">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COMO Robert Laurer, DIR-E</a:t>
            </a:r>
          </a:p>
          <a:p>
            <a:pPr marL="342900" indent="-342900" algn="l">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David Fuller, DIR-Ed</a:t>
            </a:r>
          </a:p>
          <a:p>
            <a:pPr marL="342900" indent="-342900" algn="l">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Gregory Fonzeno, DVC-ET</a:t>
            </a:r>
          </a:p>
          <a:p>
            <a:pPr marL="342900" indent="-342900" algn="l">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Robert Brandenstein, DVC-ED</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David Wall, DVC-ES</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Andrew Kelly, BC-EDD</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Dr. Clark Godshall, BA-EMS</a:t>
            </a:r>
          </a:p>
          <a:p>
            <a:pPr marL="342900" lvl="0" indent="-342900" algn="l">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Karen Miller, BA-EDI</a:t>
            </a:r>
          </a:p>
          <a:p>
            <a:pPr marL="457200" indent="-228600" algn="l">
              <a:spcBef>
                <a:spcPts val="0"/>
              </a:spcBef>
            </a:pPr>
            <a:endParaRPr lang="en-US" sz="2000" dirty="0">
              <a:latin typeface="Arial" panose="020B0604020202020204" pitchFamily="34" charset="0"/>
              <a:cs typeface="Arial" panose="020B0604020202020204" pitchFamily="34" charset="0"/>
            </a:endParaRPr>
          </a:p>
          <a:p>
            <a:pPr algn="l">
              <a:spcBef>
                <a:spcPts val="0"/>
              </a:spcBef>
            </a:pPr>
            <a:r>
              <a:rPr lang="en-US" sz="2000" dirty="0">
                <a:latin typeface="Arial" panose="020B0604020202020204" pitchFamily="34" charset="0"/>
                <a:cs typeface="Arial" panose="020B0604020202020204" pitchFamily="34" charset="0"/>
              </a:rPr>
              <a:t>We also thank the United States Power Squadrons for their cooperative use of resources in updating this aid. </a:t>
            </a:r>
          </a:p>
          <a:p>
            <a:pPr marL="285750" indent="-285750" algn="l">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altLang="en-US" sz="2000" dirty="0"/>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6</a:t>
            </a:fld>
            <a:endParaRPr lang="en-US" altLang="en-US" dirty="0"/>
          </a:p>
        </p:txBody>
      </p:sp>
    </p:spTree>
    <p:extLst>
      <p:ext uri="{BB962C8B-B14F-4D97-AF65-F5344CB8AC3E}">
        <p14:creationId xmlns:p14="http://schemas.microsoft.com/office/powerpoint/2010/main" val="1028212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315200" cy="4572000"/>
          </a:xfrm>
        </p:spPr>
        <p:txBody>
          <a:bodyPr/>
          <a:lstStyle/>
          <a:p>
            <a:pPr marL="457200" indent="-457200">
              <a:spcBef>
                <a:spcPts val="0"/>
              </a:spcBef>
              <a:spcAft>
                <a:spcPts val="1600"/>
              </a:spcAft>
            </a:pPr>
            <a:r>
              <a:rPr lang="en-US" sz="3600" dirty="0">
                <a:latin typeface="Arial" panose="020B0604020202020204" pitchFamily="34" charset="0"/>
                <a:cs typeface="Arial" panose="020B0604020202020204" pitchFamily="34" charset="0"/>
              </a:rPr>
              <a:t>Crowd their “space”</a:t>
            </a:r>
          </a:p>
          <a:p>
            <a:pPr marL="457200" indent="-457200">
              <a:spcBef>
                <a:spcPts val="0"/>
              </a:spcBef>
              <a:spcAft>
                <a:spcPts val="1600"/>
              </a:spcAft>
            </a:pPr>
            <a:r>
              <a:rPr lang="en-US" sz="3600" dirty="0">
                <a:latin typeface="Arial" panose="020B0604020202020204" pitchFamily="34" charset="0"/>
                <a:cs typeface="Arial" panose="020B0604020202020204" pitchFamily="34" charset="0"/>
              </a:rPr>
              <a:t>Ask them questions / ask if they have questions</a:t>
            </a:r>
          </a:p>
          <a:p>
            <a:pPr marL="457200" indent="-457200">
              <a:spcBef>
                <a:spcPts val="0"/>
              </a:spcBef>
              <a:spcAft>
                <a:spcPts val="1600"/>
              </a:spcAft>
            </a:pPr>
            <a:r>
              <a:rPr lang="en-US" sz="3600" dirty="0">
                <a:latin typeface="Arial" panose="020B0604020202020204" pitchFamily="34" charset="0"/>
                <a:cs typeface="Arial" panose="020B0604020202020204" pitchFamily="34" charset="0"/>
              </a:rPr>
              <a:t>Try to separate talkers</a:t>
            </a:r>
          </a:p>
          <a:p>
            <a:pPr marL="457200" indent="-457200">
              <a:spcBef>
                <a:spcPts val="0"/>
              </a:spcBef>
              <a:spcAft>
                <a:spcPts val="1600"/>
              </a:spcAft>
            </a:pPr>
            <a:r>
              <a:rPr lang="en-US" sz="3600" dirty="0">
                <a:latin typeface="Arial" panose="020B0604020202020204" pitchFamily="34" charset="0"/>
                <a:cs typeface="Arial" panose="020B0604020202020204" pitchFamily="34" charset="0"/>
              </a:rPr>
              <a:t>Use break to address disruptive talking</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60</a:t>
            </a:fld>
            <a:endParaRPr lang="en-US" altLang="en-US" dirty="0"/>
          </a:p>
        </p:txBody>
      </p:sp>
      <p:sp>
        <p:nvSpPr>
          <p:cNvPr id="5" name="Title 1">
            <a:extLst>
              <a:ext uri="{FF2B5EF4-FFF2-40B4-BE49-F238E27FC236}">
                <a16:creationId xmlns:a16="http://schemas.microsoft.com/office/drawing/2014/main" xmlns="" id="{A88917CD-F816-48F8-8EFE-951358B36AD6}"/>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Dealing with Difficult Learners </a:t>
            </a:r>
            <a:r>
              <a:rPr lang="en-US" sz="3600" i="1" dirty="0">
                <a:latin typeface="Arial" panose="020B0604020202020204" pitchFamily="34" charset="0"/>
                <a:cs typeface="Arial" panose="020B0604020202020204" pitchFamily="34" charset="0"/>
              </a:rPr>
              <a:t>Talkers</a:t>
            </a:r>
          </a:p>
        </p:txBody>
      </p:sp>
    </p:spTree>
    <p:extLst>
      <p:ext uri="{BB962C8B-B14F-4D97-AF65-F5344CB8AC3E}">
        <p14:creationId xmlns:p14="http://schemas.microsoft.com/office/powerpoint/2010/main" val="16210289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315200" cy="4572000"/>
          </a:xfrm>
        </p:spPr>
        <p:txBody>
          <a:bodyPr/>
          <a:lstStyle/>
          <a:p>
            <a:r>
              <a:rPr lang="en-US" sz="3600" dirty="0">
                <a:latin typeface="Arial" panose="020B0604020202020204" pitchFamily="34" charset="0"/>
                <a:cs typeface="Arial" panose="020B0604020202020204" pitchFamily="34" charset="0"/>
              </a:rPr>
              <a:t>Explain that class needs to move on to limit questions</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Use anchorage/parking lot to address questions later</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61</a:t>
            </a:fld>
            <a:endParaRPr lang="en-US" altLang="en-US" dirty="0"/>
          </a:p>
        </p:txBody>
      </p:sp>
      <p:sp>
        <p:nvSpPr>
          <p:cNvPr id="5" name="Title 1">
            <a:extLst>
              <a:ext uri="{FF2B5EF4-FFF2-40B4-BE49-F238E27FC236}">
                <a16:creationId xmlns:a16="http://schemas.microsoft.com/office/drawing/2014/main" xmlns="" id="{2FA08E3F-A859-456E-87F8-DE040E78C5EF}"/>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Dealing with Difficult Learners </a:t>
            </a:r>
            <a:r>
              <a:rPr lang="en-US" sz="3600" i="1" dirty="0">
                <a:latin typeface="Arial" panose="020B0604020202020204" pitchFamily="34" charset="0"/>
                <a:cs typeface="Arial" panose="020B0604020202020204" pitchFamily="34" charset="0"/>
              </a:rPr>
              <a:t>Too Many Questions</a:t>
            </a:r>
          </a:p>
        </p:txBody>
      </p:sp>
    </p:spTree>
    <p:extLst>
      <p:ext uri="{BB962C8B-B14F-4D97-AF65-F5344CB8AC3E}">
        <p14:creationId xmlns:p14="http://schemas.microsoft.com/office/powerpoint/2010/main" val="2826976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Dealing with Difficult Learners </a:t>
            </a:r>
            <a:r>
              <a:rPr lang="en-US" sz="3600" i="1" dirty="0">
                <a:latin typeface="Arial" panose="020B0604020202020204" pitchFamily="34" charset="0"/>
                <a:cs typeface="Arial" panose="020B0604020202020204" pitchFamily="34" charset="0"/>
              </a:rPr>
              <a:t>Challengers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315200" cy="4572000"/>
          </a:xfrm>
        </p:spPr>
        <p:txBody>
          <a:bodyPr/>
          <a:lstStyle/>
          <a:p>
            <a:pPr marL="457200" indent="-457200">
              <a:spcBef>
                <a:spcPts val="0"/>
              </a:spcBef>
              <a:spcAft>
                <a:spcPts val="1600"/>
              </a:spcAft>
            </a:pPr>
            <a:r>
              <a:rPr lang="en-US" sz="3600" dirty="0">
                <a:latin typeface="Arial" panose="020B0604020202020204" pitchFamily="34" charset="0"/>
                <a:cs typeface="Arial" panose="020B0604020202020204" pitchFamily="34" charset="0"/>
              </a:rPr>
              <a:t>State Expectations</a:t>
            </a:r>
          </a:p>
          <a:p>
            <a:pPr marL="457200" indent="-457200">
              <a:spcBef>
                <a:spcPts val="0"/>
              </a:spcBef>
              <a:spcAft>
                <a:spcPts val="1600"/>
              </a:spcAft>
            </a:pPr>
            <a:r>
              <a:rPr lang="en-US" sz="3600" dirty="0">
                <a:latin typeface="Arial" panose="020B0604020202020204" pitchFamily="34" charset="0"/>
                <a:cs typeface="Arial" panose="020B0604020202020204" pitchFamily="34" charset="0"/>
              </a:rPr>
              <a:t>Respond with clarification</a:t>
            </a:r>
          </a:p>
          <a:p>
            <a:pPr marL="457200" indent="-457200">
              <a:spcBef>
                <a:spcPts val="0"/>
              </a:spcBef>
              <a:spcAft>
                <a:spcPts val="1600"/>
              </a:spcAft>
            </a:pPr>
            <a:r>
              <a:rPr lang="en-US" sz="3600" dirty="0">
                <a:latin typeface="Arial" panose="020B0604020202020204" pitchFamily="34" charset="0"/>
                <a:cs typeface="Arial" panose="020B0604020202020204" pitchFamily="34" charset="0"/>
              </a:rPr>
              <a:t>Use break to address disruptive challenging</a:t>
            </a:r>
          </a:p>
          <a:p>
            <a:pPr marL="457200" indent="-457200">
              <a:spcBef>
                <a:spcPts val="0"/>
              </a:spcBef>
              <a:spcAft>
                <a:spcPts val="1600"/>
              </a:spcAft>
            </a:pPr>
            <a:r>
              <a:rPr lang="en-US" sz="3600" dirty="0">
                <a:latin typeface="Arial" panose="020B0604020202020204" pitchFamily="34" charset="0"/>
                <a:cs typeface="Arial" panose="020B0604020202020204" pitchFamily="34" charset="0"/>
              </a:rPr>
              <a:t>Last resort – ask them to leave</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62</a:t>
            </a:fld>
            <a:endParaRPr lang="en-US" altLang="en-US" dirty="0"/>
          </a:p>
        </p:txBody>
      </p:sp>
    </p:spTree>
    <p:extLst>
      <p:ext uri="{BB962C8B-B14F-4D97-AF65-F5344CB8AC3E}">
        <p14:creationId xmlns:p14="http://schemas.microsoft.com/office/powerpoint/2010/main" val="38060199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Dealing with Difficult Learners </a:t>
            </a:r>
            <a:r>
              <a:rPr lang="en-US" sz="3600" i="1" dirty="0">
                <a:latin typeface="Arial" panose="020B0604020202020204" pitchFamily="34" charset="0"/>
                <a:cs typeface="Arial" panose="020B0604020202020204" pitchFamily="34" charset="0"/>
              </a:rPr>
              <a:t>“Know-it-Alls”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315200" cy="45720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Take advantage of their expertise</a:t>
            </a:r>
          </a:p>
          <a:p>
            <a:pPr lvl="1">
              <a:spcBef>
                <a:spcPts val="0"/>
              </a:spcBef>
              <a:spcAft>
                <a:spcPts val="1800"/>
              </a:spcAft>
            </a:pPr>
            <a:r>
              <a:rPr lang="en-US" sz="3600" b="1" dirty="0">
                <a:latin typeface="Arial" panose="020B0604020202020204" pitchFamily="34" charset="0"/>
                <a:cs typeface="Arial" panose="020B0604020202020204" pitchFamily="34" charset="0"/>
              </a:rPr>
              <a:t>Let them explain concept</a:t>
            </a:r>
          </a:p>
          <a:p>
            <a:pPr lvl="1">
              <a:spcBef>
                <a:spcPts val="0"/>
              </a:spcBef>
              <a:spcAft>
                <a:spcPts val="1800"/>
              </a:spcAft>
            </a:pPr>
            <a:r>
              <a:rPr lang="en-US" sz="3600" b="1" dirty="0">
                <a:latin typeface="Arial" panose="020B0604020202020204" pitchFamily="34" charset="0"/>
                <a:cs typeface="Arial" panose="020B0604020202020204" pitchFamily="34" charset="0"/>
              </a:rPr>
              <a:t>Make sure they’re accurate</a:t>
            </a:r>
          </a:p>
          <a:p>
            <a:pPr>
              <a:spcBef>
                <a:spcPts val="0"/>
              </a:spcBef>
              <a:spcAft>
                <a:spcPts val="1800"/>
              </a:spcAft>
            </a:pPr>
            <a:r>
              <a:rPr lang="en-US" sz="3600" dirty="0">
                <a:latin typeface="Arial" panose="020B0604020202020204" pitchFamily="34" charset="0"/>
                <a:cs typeface="Arial" panose="020B0604020202020204" pitchFamily="34" charset="0"/>
              </a:rPr>
              <a:t>Balance out class participation to all students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63</a:t>
            </a:fld>
            <a:endParaRPr lang="en-US" altLang="en-US" dirty="0"/>
          </a:p>
        </p:txBody>
      </p:sp>
    </p:spTree>
    <p:extLst>
      <p:ext uri="{BB962C8B-B14F-4D97-AF65-F5344CB8AC3E}">
        <p14:creationId xmlns:p14="http://schemas.microsoft.com/office/powerpoint/2010/main" val="35963457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Dealing with Difficult Learners </a:t>
            </a:r>
            <a:r>
              <a:rPr lang="en-US" sz="3600" i="1" dirty="0">
                <a:latin typeface="Arial" panose="020B0604020202020204" pitchFamily="34" charset="0"/>
                <a:cs typeface="Arial" panose="020B0604020202020204" pitchFamily="34" charset="0"/>
              </a:rPr>
              <a:t>Uninvolved</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315200" cy="4572000"/>
          </a:xfrm>
        </p:spPr>
        <p:txBody>
          <a:bodyPr/>
          <a:lstStyle/>
          <a:p>
            <a:r>
              <a:rPr lang="en-US" sz="3600" dirty="0">
                <a:latin typeface="Arial" panose="020B0604020202020204" pitchFamily="34" charset="0"/>
                <a:cs typeface="Arial" panose="020B0604020202020204" pitchFamily="34" charset="0"/>
              </a:rPr>
              <a:t>Keep an open classroom – everyone should be acknowledged</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Look for non-traditional involvement, i.e., passive listener</a:t>
            </a:r>
          </a:p>
          <a:p>
            <a:pPr lvl="1"/>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64</a:t>
            </a:fld>
            <a:endParaRPr lang="en-US" altLang="en-US" dirty="0"/>
          </a:p>
        </p:txBody>
      </p:sp>
    </p:spTree>
    <p:extLst>
      <p:ext uri="{BB962C8B-B14F-4D97-AF65-F5344CB8AC3E}">
        <p14:creationId xmlns:p14="http://schemas.microsoft.com/office/powerpoint/2010/main" val="1640606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097280"/>
            <a:ext cx="7315200" cy="5486400"/>
          </a:xfrm>
        </p:spPr>
        <p:txBody>
          <a:bodyPr/>
          <a:lstStyle/>
          <a:p>
            <a:pPr>
              <a:spcBef>
                <a:spcPts val="0"/>
              </a:spcBef>
              <a:spcAft>
                <a:spcPts val="1800"/>
              </a:spcAft>
            </a:pPr>
            <a:r>
              <a:rPr lang="en-US" sz="3600" dirty="0">
                <a:latin typeface="Arial" panose="020B0604020202020204" pitchFamily="34" charset="0"/>
                <a:cs typeface="Arial" panose="020B0604020202020204" pitchFamily="34" charset="0"/>
              </a:rPr>
              <a:t>Improve Instructional Effectiveness</a:t>
            </a:r>
          </a:p>
          <a:p>
            <a:pPr lvl="1">
              <a:spcBef>
                <a:spcPts val="0"/>
              </a:spcBef>
              <a:spcAft>
                <a:spcPts val="1200"/>
              </a:spcAft>
            </a:pPr>
            <a:r>
              <a:rPr lang="en-US" sz="3600" b="1" dirty="0">
                <a:latin typeface="Arial" panose="020B0604020202020204" pitchFamily="34" charset="0"/>
                <a:cs typeface="Arial" panose="020B0604020202020204" pitchFamily="34" charset="0"/>
              </a:rPr>
              <a:t>Strategies</a:t>
            </a:r>
          </a:p>
          <a:p>
            <a:pPr lvl="1">
              <a:spcBef>
                <a:spcPts val="0"/>
              </a:spcBef>
              <a:spcAft>
                <a:spcPts val="1200"/>
              </a:spcAft>
            </a:pPr>
            <a:r>
              <a:rPr lang="en-US" sz="3600" b="1" dirty="0">
                <a:latin typeface="Arial" panose="020B0604020202020204" pitchFamily="34" charset="0"/>
                <a:cs typeface="Arial" panose="020B0604020202020204" pitchFamily="34" charset="0"/>
              </a:rPr>
              <a:t>Time Management</a:t>
            </a:r>
          </a:p>
          <a:p>
            <a:pPr lvl="1">
              <a:spcBef>
                <a:spcPts val="0"/>
              </a:spcBef>
              <a:spcAft>
                <a:spcPts val="1200"/>
              </a:spcAft>
            </a:pPr>
            <a:r>
              <a:rPr lang="en-US" sz="3600" b="1" dirty="0">
                <a:latin typeface="Arial" panose="020B0604020202020204" pitchFamily="34" charset="0"/>
                <a:cs typeface="Arial" panose="020B0604020202020204" pitchFamily="34" charset="0"/>
              </a:rPr>
              <a:t>Learner Assessments</a:t>
            </a:r>
          </a:p>
          <a:p>
            <a:pPr lvl="1">
              <a:spcBef>
                <a:spcPts val="0"/>
              </a:spcBef>
              <a:spcAft>
                <a:spcPts val="1200"/>
              </a:spcAft>
            </a:pPr>
            <a:r>
              <a:rPr lang="en-US" sz="3600" b="1" dirty="0">
                <a:latin typeface="Arial" panose="020B0604020202020204" pitchFamily="34" charset="0"/>
                <a:cs typeface="Arial" panose="020B0604020202020204" pitchFamily="34" charset="0"/>
              </a:rPr>
              <a:t>Learning Groups</a:t>
            </a:r>
          </a:p>
          <a:p>
            <a:pPr lvl="1">
              <a:spcBef>
                <a:spcPts val="0"/>
              </a:spcBef>
              <a:spcAft>
                <a:spcPts val="1200"/>
              </a:spcAft>
            </a:pPr>
            <a:r>
              <a:rPr lang="en-US" sz="3600" b="1" dirty="0">
                <a:latin typeface="Arial" panose="020B0604020202020204" pitchFamily="34" charset="0"/>
                <a:cs typeface="Arial" panose="020B0604020202020204" pitchFamily="34" charset="0"/>
              </a:rPr>
              <a:t>Dealing with Difficult Learners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65</a:t>
            </a:fld>
            <a:endParaRPr lang="en-US" altLang="en-US" dirty="0"/>
          </a:p>
        </p:txBody>
      </p:sp>
      <p:sp>
        <p:nvSpPr>
          <p:cNvPr id="5" name="Title 1">
            <a:extLst>
              <a:ext uri="{FF2B5EF4-FFF2-40B4-BE49-F238E27FC236}">
                <a16:creationId xmlns:a16="http://schemas.microsoft.com/office/drawing/2014/main" xmlns="" id="{C7B72786-71DB-4AE0-9A32-4F836A76C218}"/>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Unit 6 - Conclusion</a:t>
            </a:r>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1862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182880"/>
            <a:ext cx="7318331" cy="914400"/>
          </a:xfrm>
        </p:spPr>
        <p:txBody>
          <a:bodyPr/>
          <a:lstStyle/>
          <a:p>
            <a:r>
              <a:rPr lang="en-US" sz="3600" dirty="0">
                <a:latin typeface="Arial" panose="020B0604020202020204" pitchFamily="34" charset="0"/>
                <a:cs typeface="Arial" panose="020B0604020202020204" pitchFamily="34" charset="0"/>
              </a:rPr>
              <a:t>Unit 7 - Accommodating ALL Students</a:t>
            </a:r>
          </a:p>
        </p:txBody>
      </p:sp>
      <p:sp>
        <p:nvSpPr>
          <p:cNvPr id="3" name="Content Placeholder 2">
            <a:extLst>
              <a:ext uri="{FF2B5EF4-FFF2-40B4-BE49-F238E27FC236}">
                <a16:creationId xmlns:a16="http://schemas.microsoft.com/office/drawing/2014/main" xmlns="" id="{CBF0B59D-7185-45C4-844D-DBCDE2FF2A14}"/>
              </a:ext>
            </a:extLst>
          </p:cNvPr>
          <p:cNvSpPr>
            <a:spLocks noGrp="1"/>
          </p:cNvSpPr>
          <p:nvPr>
            <p:ph idx="1"/>
          </p:nvPr>
        </p:nvSpPr>
        <p:spPr>
          <a:xfrm>
            <a:off x="1463040" y="1463040"/>
            <a:ext cx="7315200" cy="5486400"/>
          </a:xfrm>
        </p:spPr>
        <p:txBody>
          <a:bodyPr/>
          <a:lstStyle/>
          <a:p>
            <a:r>
              <a:rPr lang="en-US" sz="3600" dirty="0">
                <a:latin typeface="Arial" panose="020B0604020202020204" pitchFamily="34" charset="0"/>
                <a:cs typeface="Arial" panose="020B0604020202020204" pitchFamily="34" charset="0"/>
              </a:rPr>
              <a:t>Pre-Planning</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Removing Barriers</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Other Challenges</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Test Taking Accommodations</a:t>
            </a:r>
          </a:p>
          <a:p>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66</a:t>
            </a:fld>
            <a:endParaRPr lang="en-US" altLang="en-US" dirty="0"/>
          </a:p>
        </p:txBody>
      </p:sp>
      <p:sp>
        <p:nvSpPr>
          <p:cNvPr id="5" name="TextBox 4">
            <a:hlinkClick r:id="rId3" action="ppaction://hlinkfile"/>
          </p:cNvPr>
          <p:cNvSpPr txBox="1"/>
          <p:nvPr/>
        </p:nvSpPr>
        <p:spPr>
          <a:xfrm>
            <a:off x="1365504" y="6248400"/>
            <a:ext cx="694944" cy="307777"/>
          </a:xfrm>
          <a:prstGeom prst="rect">
            <a:avLst/>
          </a:prstGeom>
          <a:noFill/>
        </p:spPr>
        <p:txBody>
          <a:bodyPr wrap="square" rtlCol="0">
            <a:spAutoFit/>
          </a:bodyPr>
          <a:lstStyle/>
          <a:p>
            <a:r>
              <a:rPr lang="en-US" dirty="0" smtClean="0"/>
              <a:t>J</a:t>
            </a:r>
            <a:endParaRPr lang="en-US" dirty="0"/>
          </a:p>
        </p:txBody>
      </p:sp>
    </p:spTree>
    <p:extLst>
      <p:ext uri="{BB962C8B-B14F-4D97-AF65-F5344CB8AC3E}">
        <p14:creationId xmlns:p14="http://schemas.microsoft.com/office/powerpoint/2010/main" val="41769651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Pre-Planning</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Anticipate Challenges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557868" cy="4572000"/>
          </a:xfrm>
        </p:spPr>
        <p:txBody>
          <a:bodyPr/>
          <a:lstStyle/>
          <a:p>
            <a:r>
              <a:rPr lang="en-US" sz="3600" dirty="0">
                <a:latin typeface="Arial" panose="020B0604020202020204" pitchFamily="34" charset="0"/>
                <a:cs typeface="Arial" panose="020B0604020202020204" pitchFamily="34" charset="0"/>
              </a:rPr>
              <a:t>Anticipate physical challenges:</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Physical access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Hearing issues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Visual problems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67</a:t>
            </a:fld>
            <a:endParaRPr lang="en-US" altLang="en-US" dirty="0"/>
          </a:p>
        </p:txBody>
      </p:sp>
    </p:spTree>
    <p:extLst>
      <p:ext uri="{BB962C8B-B14F-4D97-AF65-F5344CB8AC3E}">
        <p14:creationId xmlns:p14="http://schemas.microsoft.com/office/powerpoint/2010/main" val="2863745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Pre-Planning</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ADA Compliance</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r>
              <a:rPr lang="en-US" sz="3600" b="1" dirty="0">
                <a:latin typeface="Arial" panose="020B0604020202020204" pitchFamily="34" charset="0"/>
                <a:cs typeface="Arial" panose="020B0604020202020204" pitchFamily="34" charset="0"/>
              </a:rPr>
              <a:t>Auditory </a:t>
            </a:r>
            <a:r>
              <a:rPr lang="en-US" sz="3600" dirty="0">
                <a:latin typeface="Arial" panose="020B0604020202020204" pitchFamily="34" charset="0"/>
                <a:cs typeface="Arial" panose="020B0604020202020204" pitchFamily="34" charset="0"/>
              </a:rPr>
              <a:t>impairment</a:t>
            </a:r>
            <a:br>
              <a:rPr lang="en-US" sz="3600"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Visual limitations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Mobility issues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68</a:t>
            </a:fld>
            <a:endParaRPr lang="en-US" altLang="en-US" dirty="0"/>
          </a:p>
        </p:txBody>
      </p:sp>
    </p:spTree>
    <p:extLst>
      <p:ext uri="{BB962C8B-B14F-4D97-AF65-F5344CB8AC3E}">
        <p14:creationId xmlns:p14="http://schemas.microsoft.com/office/powerpoint/2010/main" val="32041705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Pre-Planning</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Determining Needs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pPr marL="457200" indent="-457200">
              <a:spcBef>
                <a:spcPts val="0"/>
              </a:spcBef>
              <a:spcAft>
                <a:spcPts val="1800"/>
              </a:spcAft>
            </a:pPr>
            <a:r>
              <a:rPr lang="en-US" sz="4000" b="1" dirty="0">
                <a:latin typeface="Arial" panose="020B0604020202020204" pitchFamily="34" charset="0"/>
                <a:cs typeface="Arial" panose="020B0604020202020204" pitchFamily="34" charset="0"/>
              </a:rPr>
              <a:t>During registration</a:t>
            </a:r>
          </a:p>
          <a:p>
            <a:pPr marL="457200" indent="-457200">
              <a:spcBef>
                <a:spcPts val="0"/>
              </a:spcBef>
              <a:spcAft>
                <a:spcPts val="1800"/>
              </a:spcAft>
            </a:pPr>
            <a:r>
              <a:rPr lang="en-US" sz="4000" b="1" dirty="0">
                <a:latin typeface="Arial" panose="020B0604020202020204" pitchFamily="34" charset="0"/>
                <a:cs typeface="Arial" panose="020B0604020202020204" pitchFamily="34" charset="0"/>
              </a:rPr>
              <a:t>Offer to discuss privately during class introduction</a:t>
            </a:r>
          </a:p>
          <a:p>
            <a:pPr marL="457200" indent="-457200">
              <a:spcBef>
                <a:spcPts val="0"/>
              </a:spcBef>
              <a:spcAft>
                <a:spcPts val="1800"/>
              </a:spcAft>
            </a:pPr>
            <a:r>
              <a:rPr lang="en-US" sz="4000" b="1" dirty="0">
                <a:latin typeface="Arial" panose="020B0604020202020204" pitchFamily="34" charset="0"/>
                <a:cs typeface="Arial" panose="020B0604020202020204" pitchFamily="34" charset="0"/>
              </a:rPr>
              <a:t>Students know best what they need</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69</a:t>
            </a:fld>
            <a:endParaRPr lang="en-US" altLang="en-US" dirty="0"/>
          </a:p>
        </p:txBody>
      </p:sp>
    </p:spTree>
    <p:extLst>
      <p:ext uri="{BB962C8B-B14F-4D97-AF65-F5344CB8AC3E}">
        <p14:creationId xmlns:p14="http://schemas.microsoft.com/office/powerpoint/2010/main" val="1908293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Student Guide Contents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7</a:t>
            </a:fld>
            <a:endParaRPr lang="en-US" altLang="en-US" dirty="0"/>
          </a:p>
        </p:txBody>
      </p:sp>
      <p:sp>
        <p:nvSpPr>
          <p:cNvPr id="8" name="TextBox 7">
            <a:extLst>
              <a:ext uri="{FF2B5EF4-FFF2-40B4-BE49-F238E27FC236}">
                <a16:creationId xmlns:a16="http://schemas.microsoft.com/office/drawing/2014/main" xmlns="" id="{0D9853E0-73CB-4FB1-A383-B5B189446FB3}"/>
              </a:ext>
            </a:extLst>
          </p:cNvPr>
          <p:cNvSpPr txBox="1"/>
          <p:nvPr/>
        </p:nvSpPr>
        <p:spPr>
          <a:xfrm>
            <a:off x="2033194" y="1239221"/>
            <a:ext cx="6174891" cy="5170646"/>
          </a:xfrm>
          <a:prstGeom prst="rect">
            <a:avLst/>
          </a:prstGeom>
          <a:noFill/>
        </p:spPr>
        <p:txBody>
          <a:bodyPr wrap="square" rtlCol="0">
            <a:spAutoFit/>
          </a:bodyPr>
          <a:lstStyle/>
          <a:p>
            <a:r>
              <a:rPr lang="en-US" sz="1800" b="1" dirty="0"/>
              <a:t>Unit 1 – Welcome to Instructor Development 2020......5</a:t>
            </a:r>
          </a:p>
          <a:p>
            <a:r>
              <a:rPr lang="en-US" sz="1800" b="1" dirty="0"/>
              <a:t>Unit 2 – The 14 Instructor Competencies……………....7</a:t>
            </a:r>
          </a:p>
          <a:p>
            <a:r>
              <a:rPr lang="en-US" sz="1800" b="1" dirty="0"/>
              <a:t>Unit 3 – Lesson Planning………………………………...11</a:t>
            </a:r>
          </a:p>
          <a:p>
            <a:r>
              <a:rPr lang="en-US" sz="1800" b="1" dirty="0"/>
              <a:t>Unit 4 – Using Media Effectively…………………....…..14</a:t>
            </a:r>
          </a:p>
          <a:p>
            <a:r>
              <a:rPr lang="en-US" sz="1800" b="1" dirty="0"/>
              <a:t>Unit 5 – Effective Communication Skills………………17</a:t>
            </a:r>
          </a:p>
          <a:p>
            <a:r>
              <a:rPr lang="en-US" sz="1800" b="1" dirty="0"/>
              <a:t>Unit 6 – Difficult Situations………………………………23</a:t>
            </a:r>
          </a:p>
          <a:p>
            <a:r>
              <a:rPr lang="en-US" sz="1800" b="1" dirty="0"/>
              <a:t>Unit 7 – Accommodating ALL Students……………….25</a:t>
            </a:r>
          </a:p>
          <a:p>
            <a:r>
              <a:rPr lang="en-US" sz="1800" b="1" dirty="0"/>
              <a:t>Unit 8 – Learning with Electronic</a:t>
            </a:r>
            <a:br>
              <a:rPr lang="en-US" sz="1800" b="1" dirty="0"/>
            </a:br>
            <a:r>
              <a:rPr lang="en-US" sz="1800" b="1" dirty="0"/>
              <a:t>		 Technologies…………………………28</a:t>
            </a:r>
          </a:p>
          <a:p>
            <a:r>
              <a:rPr lang="en-US" sz="1800" b="1" dirty="0"/>
              <a:t>Appendix A – Instructional Equipment………………..32</a:t>
            </a:r>
          </a:p>
          <a:p>
            <a:r>
              <a:rPr lang="en-US" sz="1800" b="1" dirty="0"/>
              <a:t>Appendix B – Presentation Tips and Best Practices..33</a:t>
            </a:r>
          </a:p>
          <a:p>
            <a:r>
              <a:rPr lang="en-US" sz="1800" b="1" dirty="0"/>
              <a:t>Appendix C – Instructor Forms…………………………35</a:t>
            </a:r>
          </a:p>
          <a:p>
            <a:r>
              <a:rPr lang="en-US" sz="1800" b="1" dirty="0"/>
              <a:t>Appendix D – 9-Event Lesson Plan……………………..39</a:t>
            </a:r>
          </a:p>
          <a:p>
            <a:r>
              <a:rPr lang="en-US" sz="1800" b="1" dirty="0"/>
              <a:t>Appendix E – Performance Qualification Standard</a:t>
            </a:r>
            <a:br>
              <a:rPr lang="en-US" sz="1800" b="1" dirty="0"/>
            </a:br>
            <a:r>
              <a:rPr lang="en-US" sz="1800" b="1" dirty="0"/>
              <a:t>		 (PQS) Workbook……………………..44</a:t>
            </a:r>
          </a:p>
          <a:p>
            <a:r>
              <a:rPr lang="en-US" sz="1800" b="1" dirty="0"/>
              <a:t>Appendix F – Certification for Instructor……………...50  </a:t>
            </a:r>
          </a:p>
          <a:p>
            <a:endParaRPr lang="en-US" b="1" dirty="0"/>
          </a:p>
          <a:p>
            <a:endParaRPr lang="en-US" b="1" dirty="0"/>
          </a:p>
          <a:p>
            <a:endParaRPr lang="en-US" dirty="0"/>
          </a:p>
        </p:txBody>
      </p:sp>
    </p:spTree>
    <p:extLst>
      <p:ext uri="{BB962C8B-B14F-4D97-AF65-F5344CB8AC3E}">
        <p14:creationId xmlns:p14="http://schemas.microsoft.com/office/powerpoint/2010/main" val="31589381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Removing Visual Barriers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097280"/>
            <a:ext cx="7315200" cy="4572000"/>
          </a:xfrm>
        </p:spPr>
        <p:txBody>
          <a:bodyPr/>
          <a:lstStyle/>
          <a:p>
            <a:r>
              <a:rPr lang="en-US" sz="3600" dirty="0">
                <a:latin typeface="Arial" panose="020B0604020202020204" pitchFamily="34" charset="0"/>
                <a:cs typeface="Arial" panose="020B0604020202020204" pitchFamily="34" charset="0"/>
              </a:rPr>
              <a:t>Visual Limitations</a:t>
            </a:r>
          </a:p>
          <a:p>
            <a:pPr lvl="1"/>
            <a:r>
              <a:rPr lang="en-US" sz="3600" b="1" dirty="0">
                <a:latin typeface="Arial" panose="020B0604020202020204" pitchFamily="34" charset="0"/>
                <a:cs typeface="Arial" panose="020B0604020202020204" pitchFamily="34" charset="0"/>
              </a:rPr>
              <a:t> Use large print / fonts</a:t>
            </a:r>
          </a:p>
          <a:p>
            <a:pPr lvl="1"/>
            <a:r>
              <a:rPr lang="en-US" sz="3600" b="1" dirty="0">
                <a:latin typeface="Arial" panose="020B0604020202020204" pitchFamily="34" charset="0"/>
                <a:cs typeface="Arial" panose="020B0604020202020204" pitchFamily="34" charset="0"/>
              </a:rPr>
              <a:t> Offer an aide (reader)</a:t>
            </a:r>
          </a:p>
          <a:p>
            <a:pPr lvl="1"/>
            <a:r>
              <a:rPr lang="en-US" sz="3600" b="1" dirty="0">
                <a:latin typeface="Arial" panose="020B0604020202020204" pitchFamily="34" charset="0"/>
                <a:cs typeface="Arial" panose="020B0604020202020204" pitchFamily="34" charset="0"/>
              </a:rPr>
              <a:t> Dim lights near screen</a:t>
            </a:r>
          </a:p>
          <a:p>
            <a:pPr lvl="1"/>
            <a:r>
              <a:rPr lang="en-US" sz="3600" b="1" dirty="0">
                <a:latin typeface="Arial" panose="020B0604020202020204" pitchFamily="34" charset="0"/>
                <a:cs typeface="Arial" panose="020B0604020202020204" pitchFamily="34" charset="0"/>
              </a:rPr>
              <a:t> Avoid common problematic color combinations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70</a:t>
            </a:fld>
            <a:endParaRPr lang="en-US" altLang="en-US" dirty="0"/>
          </a:p>
        </p:txBody>
      </p:sp>
    </p:spTree>
    <p:extLst>
      <p:ext uri="{BB962C8B-B14F-4D97-AF65-F5344CB8AC3E}">
        <p14:creationId xmlns:p14="http://schemas.microsoft.com/office/powerpoint/2010/main" val="29420066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Removing Auditory Barriers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097280"/>
            <a:ext cx="7315200" cy="4572000"/>
          </a:xfrm>
        </p:spPr>
        <p:txBody>
          <a:bodyPr/>
          <a:lstStyle/>
          <a:p>
            <a:r>
              <a:rPr lang="en-US" sz="3600" dirty="0">
                <a:latin typeface="Arial" panose="020B0604020202020204" pitchFamily="34" charset="0"/>
                <a:cs typeface="Arial" panose="020B0604020202020204" pitchFamily="34" charset="0"/>
              </a:rPr>
              <a:t>Auditory Issues</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American Standard Sign Language Signer</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lvl="1"/>
            <a:r>
              <a:rPr lang="en-US" sz="3600" b="1" dirty="0">
                <a:latin typeface="Arial" panose="020B0604020202020204" pitchFamily="34" charset="0"/>
                <a:cs typeface="Arial" panose="020B0604020202020204" pitchFamily="34" charset="0"/>
              </a:rPr>
              <a:t>Accommodate “lip readers” by facing students</a:t>
            </a:r>
          </a:p>
          <a:p>
            <a:pPr lvl="1"/>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71</a:t>
            </a:fld>
            <a:endParaRPr lang="en-US" altLang="en-US" dirty="0"/>
          </a:p>
        </p:txBody>
      </p:sp>
    </p:spTree>
    <p:extLst>
      <p:ext uri="{BB962C8B-B14F-4D97-AF65-F5344CB8AC3E}">
        <p14:creationId xmlns:p14="http://schemas.microsoft.com/office/powerpoint/2010/main" val="18822216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pPr>
              <a:spcBef>
                <a:spcPts val="0"/>
              </a:spcBef>
              <a:spcAft>
                <a:spcPts val="800"/>
              </a:spcAft>
            </a:pPr>
            <a:r>
              <a:rPr lang="en-US" sz="3600" dirty="0">
                <a:latin typeface="Arial" panose="020B0604020202020204" pitchFamily="34" charset="0"/>
                <a:cs typeface="Arial" panose="020B0604020202020204" pitchFamily="34" charset="0"/>
              </a:rPr>
              <a:t>Short attention span</a:t>
            </a:r>
          </a:p>
          <a:p>
            <a:pPr>
              <a:spcBef>
                <a:spcPts val="0"/>
              </a:spcBef>
              <a:spcAft>
                <a:spcPts val="800"/>
              </a:spcAft>
            </a:pPr>
            <a:r>
              <a:rPr lang="en-US" sz="3600" dirty="0">
                <a:latin typeface="Arial" panose="020B0604020202020204" pitchFamily="34" charset="0"/>
                <a:cs typeface="Arial" panose="020B0604020202020204" pitchFamily="34" charset="0"/>
              </a:rPr>
              <a:t>Memory problems</a:t>
            </a:r>
          </a:p>
          <a:p>
            <a:pPr>
              <a:spcBef>
                <a:spcPts val="0"/>
              </a:spcBef>
              <a:spcAft>
                <a:spcPts val="800"/>
              </a:spcAft>
            </a:pPr>
            <a:r>
              <a:rPr lang="en-US" sz="3600" dirty="0">
                <a:latin typeface="Arial" panose="020B0604020202020204" pitchFamily="34" charset="0"/>
                <a:cs typeface="Arial" panose="020B0604020202020204" pitchFamily="34" charset="0"/>
              </a:rPr>
              <a:t>Reading disorders</a:t>
            </a:r>
          </a:p>
          <a:p>
            <a:pPr>
              <a:spcBef>
                <a:spcPts val="0"/>
              </a:spcBef>
              <a:spcAft>
                <a:spcPts val="800"/>
              </a:spcAft>
            </a:pPr>
            <a:r>
              <a:rPr lang="en-US" sz="3600" dirty="0">
                <a:latin typeface="Arial" panose="020B0604020202020204" pitchFamily="34" charset="0"/>
                <a:cs typeface="Arial" panose="020B0604020202020204" pitchFamily="34" charset="0"/>
              </a:rPr>
              <a:t>Auditory processing disorder</a:t>
            </a:r>
          </a:p>
          <a:p>
            <a:pPr>
              <a:spcBef>
                <a:spcPts val="0"/>
              </a:spcBef>
              <a:spcAft>
                <a:spcPts val="800"/>
              </a:spcAft>
            </a:pPr>
            <a:r>
              <a:rPr lang="en-US" sz="3600" dirty="0">
                <a:latin typeface="Arial" panose="020B0604020202020204" pitchFamily="34" charset="0"/>
                <a:cs typeface="Arial" panose="020B0604020202020204" pitchFamily="34" charset="0"/>
              </a:rPr>
              <a:t>Test anxiety</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72</a:t>
            </a:fld>
            <a:endParaRPr lang="en-US" altLang="en-US" dirty="0"/>
          </a:p>
        </p:txBody>
      </p:sp>
      <p:sp>
        <p:nvSpPr>
          <p:cNvPr id="5" name="Title 1">
            <a:extLst>
              <a:ext uri="{FF2B5EF4-FFF2-40B4-BE49-F238E27FC236}">
                <a16:creationId xmlns:a16="http://schemas.microsoft.com/office/drawing/2014/main" xmlns="" id="{D4EE950D-EF27-4631-925F-42F5FB0C2CD5}"/>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Other Challenges</a:t>
            </a:r>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2127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Test Taking Accommodations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r>
              <a:rPr lang="en-US" sz="3600" b="1" dirty="0">
                <a:latin typeface="Arial" panose="020B0604020202020204" pitchFamily="34" charset="0"/>
                <a:cs typeface="Arial" panose="020B0604020202020204" pitchFamily="34" charset="0"/>
              </a:rPr>
              <a:t>Large font</a:t>
            </a:r>
          </a:p>
          <a:p>
            <a:r>
              <a:rPr lang="en-US" sz="3600" b="1" dirty="0">
                <a:latin typeface="Arial" panose="020B0604020202020204" pitchFamily="34" charset="0"/>
                <a:cs typeface="Arial" panose="020B0604020202020204" pitchFamily="34" charset="0"/>
              </a:rPr>
              <a:t>Read questions aloud</a:t>
            </a:r>
          </a:p>
          <a:p>
            <a:r>
              <a:rPr lang="en-US" sz="3600" b="1" dirty="0">
                <a:latin typeface="Arial" panose="020B0604020202020204" pitchFamily="34" charset="0"/>
                <a:cs typeface="Arial" panose="020B0604020202020204" pitchFamily="34" charset="0"/>
              </a:rPr>
              <a:t>Provide more time</a:t>
            </a:r>
          </a:p>
          <a:p>
            <a:r>
              <a:rPr lang="en-US" sz="3600" b="1" dirty="0">
                <a:latin typeface="Arial" panose="020B0604020202020204" pitchFamily="34" charset="0"/>
                <a:cs typeface="Arial" panose="020B0604020202020204" pitchFamily="34" charset="0"/>
              </a:rPr>
              <a:t>Provide special table or wheelchair seating</a:t>
            </a:r>
          </a:p>
          <a:p>
            <a:r>
              <a:rPr lang="en-US" sz="3600" b="1" dirty="0">
                <a:latin typeface="Arial" panose="020B0604020202020204" pitchFamily="34" charset="0"/>
                <a:cs typeface="Arial" panose="020B0604020202020204" pitchFamily="34" charset="0"/>
              </a:rPr>
              <a:t>Use a computer</a:t>
            </a:r>
          </a:p>
          <a:p>
            <a:r>
              <a:rPr lang="en-US" sz="3600" dirty="0">
                <a:latin typeface="Arial" panose="020B0604020202020204" pitchFamily="34" charset="0"/>
                <a:cs typeface="Arial" panose="020B0604020202020204" pitchFamily="34" charset="0"/>
              </a:rPr>
              <a:t>If in doubt – check with Legal</a:t>
            </a:r>
          </a:p>
          <a:p>
            <a:pPr lvl="1"/>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73</a:t>
            </a:fld>
            <a:endParaRPr lang="en-US" altLang="en-US" dirty="0"/>
          </a:p>
        </p:txBody>
      </p:sp>
    </p:spTree>
    <p:extLst>
      <p:ext uri="{BB962C8B-B14F-4D97-AF65-F5344CB8AC3E}">
        <p14:creationId xmlns:p14="http://schemas.microsoft.com/office/powerpoint/2010/main" val="3621828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7 - Conclusion</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r>
              <a:rPr lang="en-US" sz="3600" dirty="0">
                <a:latin typeface="Arial" panose="020B0604020202020204" pitchFamily="34" charset="0"/>
                <a:cs typeface="Arial" panose="020B0604020202020204" pitchFamily="34" charset="0"/>
              </a:rPr>
              <a:t>Pre-Planning</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Removing Barriers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Other Challenges</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Test Taking Accommodations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74</a:t>
            </a:fld>
            <a:endParaRPr lang="en-US" altLang="en-US" dirty="0"/>
          </a:p>
        </p:txBody>
      </p:sp>
    </p:spTree>
    <p:extLst>
      <p:ext uri="{BB962C8B-B14F-4D97-AF65-F5344CB8AC3E}">
        <p14:creationId xmlns:p14="http://schemas.microsoft.com/office/powerpoint/2010/main" val="13168324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F4DBF-BA07-4478-96BD-2A49426C2D5E}"/>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8 - Electronic Technologies</a:t>
            </a:r>
          </a:p>
        </p:txBody>
      </p:sp>
      <p:sp>
        <p:nvSpPr>
          <p:cNvPr id="3" name="Content Placeholder 2">
            <a:extLst>
              <a:ext uri="{FF2B5EF4-FFF2-40B4-BE49-F238E27FC236}">
                <a16:creationId xmlns:a16="http://schemas.microsoft.com/office/drawing/2014/main" xmlns="" id="{CBF0B59D-7185-45C4-844D-DBCDE2FF2A14}"/>
              </a:ext>
            </a:extLst>
          </p:cNvPr>
          <p:cNvSpPr>
            <a:spLocks noGrp="1"/>
          </p:cNvSpPr>
          <p:nvPr>
            <p:ph idx="1"/>
          </p:nvPr>
        </p:nvSpPr>
        <p:spPr>
          <a:xfrm>
            <a:off x="1463040" y="1463040"/>
            <a:ext cx="7315200" cy="4572000"/>
          </a:xfrm>
        </p:spPr>
        <p:txBody>
          <a:bodyPr/>
          <a:lstStyle/>
          <a:p>
            <a:r>
              <a:rPr lang="en-US" sz="3600" dirty="0">
                <a:latin typeface="Arial" panose="020B0604020202020204" pitchFamily="34" charset="0"/>
                <a:cs typeface="Arial" panose="020B0604020202020204" pitchFamily="34" charset="0"/>
              </a:rPr>
              <a:t>Distance Learning</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Content Delivery Methods</a:t>
            </a: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75</a:t>
            </a:fld>
            <a:endParaRPr lang="en-US" altLang="en-US" dirty="0"/>
          </a:p>
        </p:txBody>
      </p:sp>
    </p:spTree>
    <p:extLst>
      <p:ext uri="{BB962C8B-B14F-4D97-AF65-F5344CB8AC3E}">
        <p14:creationId xmlns:p14="http://schemas.microsoft.com/office/powerpoint/2010/main" val="15456170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Distance Learning</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097280"/>
            <a:ext cx="731520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Main form of e-learning used when students aren’t in the classroom</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Students and teachers are not co-located</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Attractive to certain students – not all</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Has specific limitations</a:t>
            </a:r>
          </a:p>
          <a:p>
            <a:pPr marL="457200" indent="-457200">
              <a:spcBef>
                <a:spcPts val="0"/>
              </a:spcBef>
              <a:spcAft>
                <a:spcPts val="1800"/>
              </a:spcAft>
            </a:pPr>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76</a:t>
            </a:fld>
            <a:endParaRPr lang="en-US" altLang="en-US" dirty="0"/>
          </a:p>
        </p:txBody>
      </p:sp>
    </p:spTree>
    <p:extLst>
      <p:ext uri="{BB962C8B-B14F-4D97-AF65-F5344CB8AC3E}">
        <p14:creationId xmlns:p14="http://schemas.microsoft.com/office/powerpoint/2010/main" val="10617236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Types of Distance Learning</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pPr marL="0" indent="0" algn="ctr">
              <a:buNone/>
            </a:pPr>
            <a:r>
              <a:rPr lang="en-US" sz="3600" dirty="0">
                <a:solidFill>
                  <a:srgbClr val="002060"/>
                </a:solidFill>
                <a:latin typeface="Arial" panose="020B0604020202020204" pitchFamily="34" charset="0"/>
                <a:cs typeface="Arial" panose="020B0604020202020204" pitchFamily="34" charset="0"/>
              </a:rPr>
              <a:t>Four types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77</a:t>
            </a:fld>
            <a:endParaRPr lang="en-US" altLang="en-US" dirty="0"/>
          </a:p>
        </p:txBody>
      </p:sp>
      <p:graphicFrame>
        <p:nvGraphicFramePr>
          <p:cNvPr id="7" name="Table 6">
            <a:extLst>
              <a:ext uri="{FF2B5EF4-FFF2-40B4-BE49-F238E27FC236}">
                <a16:creationId xmlns:a16="http://schemas.microsoft.com/office/drawing/2014/main" xmlns="" id="{314BF6C9-5086-40F1-AC6A-F825E475E385}"/>
              </a:ext>
            </a:extLst>
          </p:cNvPr>
          <p:cNvGraphicFramePr>
            <a:graphicFrameLocks noGrp="1"/>
          </p:cNvGraphicFramePr>
          <p:nvPr>
            <p:extLst>
              <p:ext uri="{D42A27DB-BD31-4B8C-83A1-F6EECF244321}">
                <p14:modId xmlns:p14="http://schemas.microsoft.com/office/powerpoint/2010/main" val="2341835560"/>
              </p:ext>
            </p:extLst>
          </p:nvPr>
        </p:nvGraphicFramePr>
        <p:xfrm>
          <a:off x="1188720" y="2513417"/>
          <a:ext cx="7891397" cy="3017520"/>
        </p:xfrm>
        <a:graphic>
          <a:graphicData uri="http://schemas.openxmlformats.org/drawingml/2006/table">
            <a:tbl>
              <a:tblPr firstRow="1" bandRow="1">
                <a:tableStyleId>{7D951FC2-70F1-4839-B07B-92D3564EBA91}</a:tableStyleId>
              </a:tblPr>
              <a:tblGrid>
                <a:gridCol w="2247132">
                  <a:extLst>
                    <a:ext uri="{9D8B030D-6E8A-4147-A177-3AD203B41FA5}">
                      <a16:colId xmlns:a16="http://schemas.microsoft.com/office/drawing/2014/main" xmlns="" val="20000"/>
                    </a:ext>
                  </a:extLst>
                </a:gridCol>
                <a:gridCol w="2650545">
                  <a:extLst>
                    <a:ext uri="{9D8B030D-6E8A-4147-A177-3AD203B41FA5}">
                      <a16:colId xmlns:a16="http://schemas.microsoft.com/office/drawing/2014/main" xmlns="" val="20001"/>
                    </a:ext>
                  </a:extLst>
                </a:gridCol>
                <a:gridCol w="2993720">
                  <a:extLst>
                    <a:ext uri="{9D8B030D-6E8A-4147-A177-3AD203B41FA5}">
                      <a16:colId xmlns:a16="http://schemas.microsoft.com/office/drawing/2014/main" xmlns="" val="20002"/>
                    </a:ext>
                  </a:extLst>
                </a:gridCol>
              </a:tblGrid>
              <a:tr h="370840">
                <a:tc>
                  <a:txBody>
                    <a:bodyPr/>
                    <a:lstStyle/>
                    <a:p>
                      <a:endParaRPr lang="en-US" sz="3000" b="1" dirty="0">
                        <a:solidFill>
                          <a:srgbClr val="002060"/>
                        </a:solidFill>
                        <a:latin typeface="Arial" panose="020B0604020202020204" pitchFamily="34" charset="0"/>
                        <a:cs typeface="Arial" panose="020B0604020202020204" pitchFamily="34" charset="0"/>
                      </a:endParaRPr>
                    </a:p>
                  </a:txBody>
                  <a:tcPr/>
                </a:tc>
                <a:tc>
                  <a:txBody>
                    <a:bodyPr/>
                    <a:lstStyle/>
                    <a:p>
                      <a:r>
                        <a:rPr lang="en-US" sz="3000" b="1" dirty="0">
                          <a:solidFill>
                            <a:srgbClr val="002060"/>
                          </a:solidFill>
                          <a:latin typeface="Arial" panose="020B0604020202020204" pitchFamily="34" charset="0"/>
                          <a:cs typeface="Arial" panose="020B0604020202020204" pitchFamily="34" charset="0"/>
                        </a:rPr>
                        <a:t>Synchronous</a:t>
                      </a:r>
                    </a:p>
                  </a:txBody>
                  <a:tcPr/>
                </a:tc>
                <a:tc>
                  <a:txBody>
                    <a:bodyPr/>
                    <a:lstStyle/>
                    <a:p>
                      <a:r>
                        <a:rPr lang="en-US" sz="3000" b="1" dirty="0">
                          <a:solidFill>
                            <a:srgbClr val="002060"/>
                          </a:solidFill>
                          <a:latin typeface="Arial" panose="020B0604020202020204" pitchFamily="34" charset="0"/>
                          <a:cs typeface="Arial" panose="020B0604020202020204" pitchFamily="34" charset="0"/>
                        </a:rPr>
                        <a:t>Asynchronous</a:t>
                      </a:r>
                    </a:p>
                  </a:txBody>
                  <a:tcPr/>
                </a:tc>
                <a:extLst>
                  <a:ext uri="{0D108BD9-81ED-4DB2-BD59-A6C34878D82A}">
                    <a16:rowId xmlns:a16="http://schemas.microsoft.com/office/drawing/2014/main" xmlns="" val="10000"/>
                  </a:ext>
                </a:extLst>
              </a:tr>
              <a:tr h="370840">
                <a:tc>
                  <a:txBody>
                    <a:bodyPr/>
                    <a:lstStyle/>
                    <a:p>
                      <a:r>
                        <a:rPr lang="en-US" sz="3000" b="1" dirty="0">
                          <a:solidFill>
                            <a:srgbClr val="002060"/>
                          </a:solidFill>
                          <a:latin typeface="Arial" panose="020B0604020202020204" pitchFamily="34" charset="0"/>
                          <a:cs typeface="Arial" panose="020B0604020202020204" pitchFamily="34" charset="0"/>
                        </a:rPr>
                        <a:t>Interactive</a:t>
                      </a:r>
                    </a:p>
                  </a:txBody>
                  <a:tcPr/>
                </a:tc>
                <a:tc>
                  <a:txBody>
                    <a:bodyPr/>
                    <a:lstStyle/>
                    <a:p>
                      <a:r>
                        <a:rPr lang="en-US" sz="3000" b="1" dirty="0">
                          <a:solidFill>
                            <a:srgbClr val="002060"/>
                          </a:solidFill>
                          <a:latin typeface="Arial" panose="020B0604020202020204" pitchFamily="34" charset="0"/>
                          <a:cs typeface="Arial" panose="020B0604020202020204" pitchFamily="34" charset="0"/>
                        </a:rPr>
                        <a:t>Video Conference</a:t>
                      </a:r>
                    </a:p>
                  </a:txBody>
                  <a:tcPr/>
                </a:tc>
                <a:tc>
                  <a:txBody>
                    <a:bodyPr/>
                    <a:lstStyle/>
                    <a:p>
                      <a:r>
                        <a:rPr lang="en-US" sz="3000" b="1" dirty="0">
                          <a:solidFill>
                            <a:srgbClr val="002060"/>
                          </a:solidFill>
                          <a:latin typeface="Arial" panose="020B0604020202020204" pitchFamily="34" charset="0"/>
                          <a:cs typeface="Arial" panose="020B0604020202020204" pitchFamily="34" charset="0"/>
                        </a:rPr>
                        <a:t>Blog</a:t>
                      </a:r>
                    </a:p>
                  </a:txBody>
                  <a:tcPr/>
                </a:tc>
                <a:extLst>
                  <a:ext uri="{0D108BD9-81ED-4DB2-BD59-A6C34878D82A}">
                    <a16:rowId xmlns:a16="http://schemas.microsoft.com/office/drawing/2014/main" xmlns="" val="10001"/>
                  </a:ext>
                </a:extLst>
              </a:tr>
              <a:tr h="370840">
                <a:tc>
                  <a:txBody>
                    <a:bodyPr/>
                    <a:lstStyle/>
                    <a:p>
                      <a:r>
                        <a:rPr lang="en-US" sz="3000" b="1" dirty="0">
                          <a:solidFill>
                            <a:srgbClr val="002060"/>
                          </a:solidFill>
                          <a:latin typeface="Arial" panose="020B0604020202020204" pitchFamily="34" charset="0"/>
                          <a:cs typeface="Arial" panose="020B0604020202020204" pitchFamily="34" charset="0"/>
                        </a:rPr>
                        <a:t>Non-Interactive</a:t>
                      </a:r>
                    </a:p>
                  </a:txBody>
                  <a:tcPr/>
                </a:tc>
                <a:tc>
                  <a:txBody>
                    <a:bodyPr/>
                    <a:lstStyle/>
                    <a:p>
                      <a:r>
                        <a:rPr lang="en-US" sz="3000" b="1" dirty="0">
                          <a:solidFill>
                            <a:srgbClr val="002060"/>
                          </a:solidFill>
                          <a:latin typeface="Arial" panose="020B0604020202020204" pitchFamily="34" charset="0"/>
                          <a:cs typeface="Arial" panose="020B0604020202020204" pitchFamily="34" charset="0"/>
                        </a:rPr>
                        <a:t>Television</a:t>
                      </a:r>
                      <a:r>
                        <a:rPr lang="en-US" sz="3000" b="1" baseline="0" dirty="0">
                          <a:solidFill>
                            <a:srgbClr val="002060"/>
                          </a:solidFill>
                          <a:latin typeface="Arial" panose="020B0604020202020204" pitchFamily="34" charset="0"/>
                          <a:cs typeface="Arial" panose="020B0604020202020204" pitchFamily="34" charset="0"/>
                        </a:rPr>
                        <a:t> Program / Lecture</a:t>
                      </a:r>
                      <a:endParaRPr lang="en-US" sz="3000" b="1" dirty="0">
                        <a:solidFill>
                          <a:srgbClr val="002060"/>
                        </a:solidFill>
                        <a:latin typeface="Arial" panose="020B0604020202020204" pitchFamily="34" charset="0"/>
                        <a:cs typeface="Arial" panose="020B0604020202020204" pitchFamily="34" charset="0"/>
                      </a:endParaRPr>
                    </a:p>
                  </a:txBody>
                  <a:tcPr/>
                </a:tc>
                <a:tc>
                  <a:txBody>
                    <a:bodyPr/>
                    <a:lstStyle/>
                    <a:p>
                      <a:r>
                        <a:rPr lang="en-US" sz="3000" b="1" dirty="0">
                          <a:solidFill>
                            <a:srgbClr val="002060"/>
                          </a:solidFill>
                          <a:latin typeface="Arial" panose="020B0604020202020204" pitchFamily="34" charset="0"/>
                          <a:cs typeface="Arial" panose="020B0604020202020204" pitchFamily="34" charset="0"/>
                        </a:rPr>
                        <a:t>Information on the Internet</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29580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Interactive vs Non-Interactive</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863840" cy="4572000"/>
          </a:xfrm>
        </p:spPr>
        <p:txBody>
          <a:bodyPr/>
          <a:lstStyle/>
          <a:p>
            <a:r>
              <a:rPr lang="en-US" sz="3600" dirty="0">
                <a:latin typeface="Arial" panose="020B0604020202020204" pitchFamily="34" charset="0"/>
                <a:cs typeface="Arial" panose="020B0604020202020204" pitchFamily="34" charset="0"/>
              </a:rPr>
              <a:t>Determine if </a:t>
            </a:r>
            <a:r>
              <a:rPr lang="en-US" sz="3600" b="1" dirty="0">
                <a:latin typeface="Arial" panose="020B0604020202020204" pitchFamily="34" charset="0"/>
                <a:cs typeface="Arial" panose="020B0604020202020204" pitchFamily="34" charset="0"/>
              </a:rPr>
              <a:t>the students and instructor interact with one another</a:t>
            </a:r>
          </a:p>
          <a:p>
            <a:pPr lvl="1"/>
            <a:r>
              <a:rPr lang="en-US" sz="3600" b="1" dirty="0">
                <a:latin typeface="Arial" panose="020B0604020202020204" pitchFamily="34" charset="0"/>
                <a:cs typeface="Arial" panose="020B0604020202020204" pitchFamily="34" charset="0"/>
              </a:rPr>
              <a:t>Yes - Face-to-face or verbal only</a:t>
            </a:r>
          </a:p>
          <a:p>
            <a:pPr lvl="1"/>
            <a:r>
              <a:rPr lang="en-US" sz="3600" b="1" dirty="0">
                <a:latin typeface="Arial" panose="020B0604020202020204" pitchFamily="34" charset="0"/>
                <a:cs typeface="Arial" panose="020B0604020202020204" pitchFamily="34" charset="0"/>
              </a:rPr>
              <a:t>No - Lecture, broadcast or pre-recorded webinar</a:t>
            </a:r>
          </a:p>
          <a:p>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78</a:t>
            </a:fld>
            <a:endParaRPr lang="en-US" altLang="en-US" dirty="0"/>
          </a:p>
        </p:txBody>
      </p:sp>
    </p:spTree>
    <p:extLst>
      <p:ext uri="{BB962C8B-B14F-4D97-AF65-F5344CB8AC3E}">
        <p14:creationId xmlns:p14="http://schemas.microsoft.com/office/powerpoint/2010/main" val="2306544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Synchronous vs Asynchronous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r>
              <a:rPr lang="en-US" sz="3600" dirty="0">
                <a:latin typeface="Arial" panose="020B0604020202020204" pitchFamily="34" charset="0"/>
                <a:cs typeface="Arial" panose="020B0604020202020204" pitchFamily="34" charset="0"/>
              </a:rPr>
              <a:t>Synchronous: P</a:t>
            </a:r>
            <a:r>
              <a:rPr lang="en-US" sz="3600" b="1" dirty="0">
                <a:latin typeface="Arial" panose="020B0604020202020204" pitchFamily="34" charset="0"/>
                <a:cs typeface="Arial" panose="020B0604020202020204" pitchFamily="34" charset="0"/>
              </a:rPr>
              <a:t>articipants are present at the same time</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Asynchronous: </a:t>
            </a:r>
            <a:r>
              <a:rPr lang="en-US" sz="3600" b="1" dirty="0">
                <a:latin typeface="Arial" panose="020B0604020202020204" pitchFamily="34" charset="0"/>
                <a:cs typeface="Arial" panose="020B0604020202020204" pitchFamily="34" charset="0"/>
              </a:rPr>
              <a:t>Participants access the course materials on their own schedule</a:t>
            </a:r>
          </a:p>
          <a:p>
            <a:pPr marL="0" indent="0">
              <a:buNone/>
            </a:pPr>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79</a:t>
            </a:fld>
            <a:endParaRPr lang="en-US" altLang="en-US" dirty="0"/>
          </a:p>
        </p:txBody>
      </p:sp>
    </p:spTree>
    <p:extLst>
      <p:ext uri="{BB962C8B-B14F-4D97-AF65-F5344CB8AC3E}">
        <p14:creationId xmlns:p14="http://schemas.microsoft.com/office/powerpoint/2010/main" val="1182582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498080" cy="914400"/>
          </a:xfrm>
        </p:spPr>
        <p:txBody>
          <a:bodyPr/>
          <a:lstStyle/>
          <a:p>
            <a:r>
              <a:rPr lang="en-US" altLang="en-US" sz="3600" b="1" dirty="0">
                <a:latin typeface="Arial" panose="020B0604020202020204" pitchFamily="34" charset="0"/>
                <a:cs typeface="Arial" panose="020B0604020202020204" pitchFamily="34" charset="0"/>
              </a:rPr>
              <a:t>Unit 1 - Introduction</a:t>
            </a:r>
            <a:endParaRPr lang="en-US" altLang="en-US" sz="3600" dirty="0"/>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5729" y="1463040"/>
            <a:ext cx="7315200" cy="4572000"/>
          </a:xfrm>
        </p:spPr>
        <p:txBody>
          <a:bodyPr/>
          <a:lstStyle/>
          <a:p>
            <a:pPr algn="l"/>
            <a:r>
              <a:rPr lang="en-US" sz="3600" dirty="0">
                <a:latin typeface="Arial" panose="020B0604020202020204" pitchFamily="34" charset="0"/>
                <a:cs typeface="Arial" panose="020B0604020202020204" pitchFamily="34" charset="0"/>
              </a:rPr>
              <a:t>An Auxiliary Instructor:</a:t>
            </a:r>
          </a:p>
          <a:p>
            <a:pPr algn="l"/>
            <a:endParaRPr lang="en-US" sz="3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3600" dirty="0">
                <a:latin typeface="Arial" panose="020B0604020202020204" pitchFamily="34" charset="0"/>
                <a:cs typeface="Arial" panose="020B0604020202020204" pitchFamily="34" charset="0"/>
              </a:rPr>
              <a:t> Influences many people</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3600" dirty="0">
                <a:latin typeface="Arial" panose="020B0604020202020204" pitchFamily="34" charset="0"/>
                <a:cs typeface="Arial" panose="020B0604020202020204" pitchFamily="34" charset="0"/>
              </a:rPr>
              <a:t>Affects attitude, perseverance, confidence and self-efficacy</a:t>
            </a:r>
          </a:p>
          <a:p>
            <a:pPr marL="285750" indent="-285750" algn="l">
              <a:buFont typeface="Arial" panose="020B0604020202020204" pitchFamily="34" charset="0"/>
              <a:buChar char="•"/>
            </a:pPr>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8</a:t>
            </a:fld>
            <a:endParaRPr lang="en-US" altLang="en-US" dirty="0"/>
          </a:p>
        </p:txBody>
      </p:sp>
    </p:spTree>
    <p:extLst>
      <p:ext uri="{BB962C8B-B14F-4D97-AF65-F5344CB8AC3E}">
        <p14:creationId xmlns:p14="http://schemas.microsoft.com/office/powerpoint/2010/main" val="2428302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728559" cy="1097280"/>
          </a:xfrm>
        </p:spPr>
        <p:txBody>
          <a:bodyPr/>
          <a:lstStyle/>
          <a:p>
            <a:r>
              <a:rPr lang="en-US" sz="3600" dirty="0">
                <a:latin typeface="Arial" panose="020B0604020202020204" pitchFamily="34" charset="0"/>
                <a:cs typeface="Arial" panose="020B0604020202020204" pitchFamily="34" charset="0"/>
              </a:rPr>
              <a:t>Interactive Synchronous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Learning</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pPr marL="457200" indent="-457200">
              <a:spcBef>
                <a:spcPts val="0"/>
              </a:spcBef>
              <a:spcAft>
                <a:spcPts val="1800"/>
              </a:spcAft>
            </a:pPr>
            <a:r>
              <a:rPr lang="en-US" sz="3600" b="1" dirty="0">
                <a:latin typeface="Arial" panose="020B0604020202020204" pitchFamily="34" charset="0"/>
                <a:cs typeface="Arial" panose="020B0604020202020204" pitchFamily="34" charset="0"/>
              </a:rPr>
              <a:t>Traditional classroom</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Real-time distance education</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Virtual classroom</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Skype</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Online chat</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80</a:t>
            </a:fld>
            <a:endParaRPr lang="en-US" altLang="en-US" dirty="0"/>
          </a:p>
        </p:txBody>
      </p:sp>
    </p:spTree>
    <p:extLst>
      <p:ext uri="{BB962C8B-B14F-4D97-AF65-F5344CB8AC3E}">
        <p14:creationId xmlns:p14="http://schemas.microsoft.com/office/powerpoint/2010/main" val="18983126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Non-Interactive Synchronous Learning</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r>
              <a:rPr lang="en-US" sz="3600" b="1" dirty="0">
                <a:latin typeface="Arial" panose="020B0604020202020204" pitchFamily="34" charset="0"/>
                <a:cs typeface="Arial" panose="020B0604020202020204" pitchFamily="34" charset="0"/>
              </a:rPr>
              <a:t>Educational television</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Direct broadcast</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Internet radio</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Live-streaming</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81</a:t>
            </a:fld>
            <a:endParaRPr lang="en-US" altLang="en-US" dirty="0"/>
          </a:p>
        </p:txBody>
      </p:sp>
    </p:spTree>
    <p:extLst>
      <p:ext uri="{BB962C8B-B14F-4D97-AF65-F5344CB8AC3E}">
        <p14:creationId xmlns:p14="http://schemas.microsoft.com/office/powerpoint/2010/main" val="25969724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1097280"/>
          </a:xfrm>
        </p:spPr>
        <p:txBody>
          <a:bodyPr/>
          <a:lstStyle/>
          <a:p>
            <a:r>
              <a:rPr lang="en-US" sz="3600" dirty="0">
                <a:latin typeface="Arial" panose="020B0604020202020204" pitchFamily="34" charset="0"/>
                <a:cs typeface="Arial" panose="020B0604020202020204" pitchFamily="34" charset="0"/>
              </a:rPr>
              <a:t>E-Learning</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r>
              <a:rPr lang="en-US" sz="3600" dirty="0">
                <a:latin typeface="Arial" panose="020B0604020202020204" pitchFamily="34" charset="0"/>
                <a:cs typeface="Arial" panose="020B0604020202020204" pitchFamily="34" charset="0"/>
              </a:rPr>
              <a:t>Webinars</a:t>
            </a:r>
          </a:p>
          <a:p>
            <a:endParaRPr lang="en-US" sz="3600"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E-Teaching</a:t>
            </a:r>
          </a:p>
          <a:p>
            <a:endParaRPr lang="en-US" sz="3600" b="1"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E-Books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82</a:t>
            </a:fld>
            <a:endParaRPr lang="en-US" altLang="en-US" dirty="0"/>
          </a:p>
        </p:txBody>
      </p:sp>
    </p:spTree>
    <p:extLst>
      <p:ext uri="{BB962C8B-B14F-4D97-AF65-F5344CB8AC3E}">
        <p14:creationId xmlns:p14="http://schemas.microsoft.com/office/powerpoint/2010/main" val="41136855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Learning Communities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31520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In traditional classroom students often form “communities of learners”</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Distance learning reduces the frequency and amount of student interactions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Very different for both students and instructors</a:t>
            </a:r>
            <a:endParaRPr lang="en-US" sz="3600" b="1" dirty="0">
              <a:latin typeface="Arial" panose="020B0604020202020204" pitchFamily="34" charset="0"/>
              <a:cs typeface="Arial" panose="020B0604020202020204" pitchFamily="34" charset="0"/>
            </a:endParaRPr>
          </a:p>
          <a:p>
            <a:pPr marL="457200" indent="-457200">
              <a:spcBef>
                <a:spcPts val="0"/>
              </a:spcBef>
              <a:spcAft>
                <a:spcPts val="1800"/>
              </a:spcAft>
            </a:pPr>
            <a:endParaRPr lang="en-US" sz="360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83</a:t>
            </a:fld>
            <a:endParaRPr lang="en-US" altLang="en-US" dirty="0"/>
          </a:p>
        </p:txBody>
      </p:sp>
    </p:spTree>
    <p:extLst>
      <p:ext uri="{BB962C8B-B14F-4D97-AF65-F5344CB8AC3E}">
        <p14:creationId xmlns:p14="http://schemas.microsoft.com/office/powerpoint/2010/main" val="17124386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Online Learning </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31520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Difficult to determine how well the students understand the material</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Dropout rate is often high</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Student study skills are important</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Instructor needs to cope with these issues</a:t>
            </a:r>
          </a:p>
          <a:p>
            <a:endParaRPr lang="en-US" sz="3600" b="1"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84</a:t>
            </a:fld>
            <a:endParaRPr lang="en-US" altLang="en-US" dirty="0"/>
          </a:p>
        </p:txBody>
      </p:sp>
    </p:spTree>
    <p:extLst>
      <p:ext uri="{BB962C8B-B14F-4D97-AF65-F5344CB8AC3E}">
        <p14:creationId xmlns:p14="http://schemas.microsoft.com/office/powerpoint/2010/main" val="5272064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Online Teaching Effectiveness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463040"/>
            <a:ext cx="731520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Engage students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Track student progress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Weave together info from separate units</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Share class roster to develop “community of learning”</a:t>
            </a:r>
          </a:p>
          <a:p>
            <a:pPr marL="457200" indent="-457200">
              <a:spcBef>
                <a:spcPts val="0"/>
              </a:spcBef>
              <a:spcAft>
                <a:spcPts val="1800"/>
              </a:spcAft>
            </a:pPr>
            <a:endParaRPr lang="en-US" sz="3600" b="1" dirty="0">
              <a:latin typeface="Arial" panose="020B0604020202020204" pitchFamily="34" charset="0"/>
              <a:cs typeface="Arial" panose="020B0604020202020204" pitchFamily="34" charset="0"/>
            </a:endParaRPr>
          </a:p>
          <a:p>
            <a:pPr marL="457200" indent="-457200">
              <a:spcBef>
                <a:spcPts val="0"/>
              </a:spcBef>
              <a:spcAft>
                <a:spcPts val="1800"/>
              </a:spcAft>
            </a:pP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85</a:t>
            </a:fld>
            <a:endParaRPr lang="en-US" altLang="en-US" dirty="0"/>
          </a:p>
        </p:txBody>
      </p:sp>
    </p:spTree>
    <p:extLst>
      <p:ext uri="{BB962C8B-B14F-4D97-AF65-F5344CB8AC3E}">
        <p14:creationId xmlns:p14="http://schemas.microsoft.com/office/powerpoint/2010/main" val="604639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Unit 8 - Conclusion</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68096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Synchronous vs Asynchronous</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Interactive vs Non-Interactive</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Blended Learning</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New teaching strategies for instructors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New learning strategies for students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86</a:t>
            </a:fld>
            <a:endParaRPr lang="en-US" altLang="en-US" dirty="0"/>
          </a:p>
        </p:txBody>
      </p:sp>
    </p:spTree>
    <p:extLst>
      <p:ext uri="{BB962C8B-B14F-4D97-AF65-F5344CB8AC3E}">
        <p14:creationId xmlns:p14="http://schemas.microsoft.com/office/powerpoint/2010/main" val="35554839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Presentation Tips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68096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Planning</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Preparing</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Practicing</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87</a:t>
            </a:fld>
            <a:endParaRPr lang="en-US" altLang="en-US" dirty="0"/>
          </a:p>
        </p:txBody>
      </p:sp>
    </p:spTree>
    <p:extLst>
      <p:ext uri="{BB962C8B-B14F-4D97-AF65-F5344CB8AC3E}">
        <p14:creationId xmlns:p14="http://schemas.microsoft.com/office/powerpoint/2010/main" val="19349806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Presentation Tips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68096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Planning</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Preparing</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Practicing</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88</a:t>
            </a:fld>
            <a:endParaRPr lang="en-US" altLang="en-US" dirty="0"/>
          </a:p>
        </p:txBody>
      </p:sp>
    </p:spTree>
    <p:extLst>
      <p:ext uri="{BB962C8B-B14F-4D97-AF65-F5344CB8AC3E}">
        <p14:creationId xmlns:p14="http://schemas.microsoft.com/office/powerpoint/2010/main" val="39182040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27F8-9F3D-4CD3-AD09-823F48A4894A}"/>
              </a:ext>
            </a:extLst>
          </p:cNvPr>
          <p:cNvSpPr>
            <a:spLocks noGrp="1"/>
          </p:cNvSpPr>
          <p:nvPr>
            <p:ph type="title"/>
          </p:nvPr>
        </p:nvSpPr>
        <p:spPr>
          <a:xfrm>
            <a:off x="1463040" y="0"/>
            <a:ext cx="7315200" cy="914400"/>
          </a:xfrm>
        </p:spPr>
        <p:txBody>
          <a:bodyPr/>
          <a:lstStyle/>
          <a:p>
            <a:r>
              <a:rPr lang="en-US" sz="3600" dirty="0">
                <a:latin typeface="Arial" panose="020B0604020202020204" pitchFamily="34" charset="0"/>
                <a:cs typeface="Arial" panose="020B0604020202020204" pitchFamily="34" charset="0"/>
              </a:rPr>
              <a:t>Instructional Best Practices</a:t>
            </a:r>
          </a:p>
        </p:txBody>
      </p:sp>
      <p:sp>
        <p:nvSpPr>
          <p:cNvPr id="3" name="Content Placeholder 2">
            <a:extLst>
              <a:ext uri="{FF2B5EF4-FFF2-40B4-BE49-F238E27FC236}">
                <a16:creationId xmlns:a16="http://schemas.microsoft.com/office/drawing/2014/main" xmlns="" id="{C09D68D0-195F-4E59-96D6-A1DA6280CEBB}"/>
              </a:ext>
            </a:extLst>
          </p:cNvPr>
          <p:cNvSpPr>
            <a:spLocks noGrp="1"/>
          </p:cNvSpPr>
          <p:nvPr>
            <p:ph idx="1"/>
          </p:nvPr>
        </p:nvSpPr>
        <p:spPr>
          <a:xfrm>
            <a:off x="1463040" y="1280160"/>
            <a:ext cx="7680960" cy="4572000"/>
          </a:xfrm>
        </p:spPr>
        <p:txBody>
          <a:bodyPr/>
          <a:lstStyle/>
          <a:p>
            <a:pPr marL="457200" indent="-457200">
              <a:spcBef>
                <a:spcPts val="0"/>
              </a:spcBef>
              <a:spcAft>
                <a:spcPts val="1800"/>
              </a:spcAft>
            </a:pPr>
            <a:r>
              <a:rPr lang="en-US" sz="3600" dirty="0">
                <a:latin typeface="Arial" panose="020B0604020202020204" pitchFamily="34" charset="0"/>
                <a:cs typeface="Arial" panose="020B0604020202020204" pitchFamily="34" charset="0"/>
              </a:rPr>
              <a:t>Adult Learning</a:t>
            </a:r>
          </a:p>
          <a:p>
            <a:pPr marL="457200" indent="-457200">
              <a:spcBef>
                <a:spcPts val="0"/>
              </a:spcBef>
              <a:spcAft>
                <a:spcPts val="1800"/>
              </a:spcAft>
            </a:pPr>
            <a:r>
              <a:rPr lang="en-US" sz="3600" b="1" dirty="0">
                <a:latin typeface="Arial" panose="020B0604020202020204" pitchFamily="34" charset="0"/>
                <a:cs typeface="Arial" panose="020B0604020202020204" pitchFamily="34" charset="0"/>
              </a:rPr>
              <a:t>Lesson Plans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Stories</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Continual Improvement</a:t>
            </a:r>
          </a:p>
          <a:p>
            <a:pPr marL="457200" indent="-457200">
              <a:spcBef>
                <a:spcPts val="0"/>
              </a:spcBef>
              <a:spcAft>
                <a:spcPts val="1800"/>
              </a:spcAft>
            </a:pPr>
            <a:r>
              <a:rPr lang="en-US" sz="3600" dirty="0">
                <a:latin typeface="Arial" panose="020B0604020202020204" pitchFamily="34" charset="0"/>
                <a:cs typeface="Arial" panose="020B0604020202020204" pitchFamily="34" charset="0"/>
              </a:rPr>
              <a:t>Mutual Respect</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89</a:t>
            </a:fld>
            <a:endParaRPr lang="en-US" altLang="en-US" dirty="0"/>
          </a:p>
        </p:txBody>
      </p:sp>
    </p:spTree>
    <p:extLst>
      <p:ext uri="{BB962C8B-B14F-4D97-AF65-F5344CB8AC3E}">
        <p14:creationId xmlns:p14="http://schemas.microsoft.com/office/powerpoint/2010/main" val="885740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Auxiliary Instructor Traits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xmlns="" id="{67A5D616-3476-4BFF-B93E-63733587FA6D}"/>
              </a:ext>
            </a:extLst>
          </p:cNvPr>
          <p:cNvSpPr>
            <a:spLocks noGrp="1" noChangeArrowheads="1"/>
          </p:cNvSpPr>
          <p:nvPr>
            <p:ph type="subTitle" idx="1"/>
          </p:nvPr>
        </p:nvSpPr>
        <p:spPr>
          <a:xfrm>
            <a:off x="1463040" y="1463040"/>
            <a:ext cx="7315200" cy="4572000"/>
          </a:xfrm>
        </p:spPr>
        <p:txBody>
          <a:bodyPr/>
          <a:lstStyle/>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Content and Auxiliary expertise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Experience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A professional appearance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Organizational skills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Professionalism</a:t>
            </a:r>
          </a:p>
          <a:p>
            <a:pPr marL="285750" indent="-285750" algn="l">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9</a:t>
            </a:fld>
            <a:endParaRPr lang="en-US" altLang="en-US" dirty="0"/>
          </a:p>
        </p:txBody>
      </p:sp>
    </p:spTree>
    <p:extLst>
      <p:ext uri="{BB962C8B-B14F-4D97-AF65-F5344CB8AC3E}">
        <p14:creationId xmlns:p14="http://schemas.microsoft.com/office/powerpoint/2010/main" val="2291666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itle 1">
            <a:extLst>
              <a:ext uri="{FF2B5EF4-FFF2-40B4-BE49-F238E27FC236}">
                <a16:creationId xmlns:a16="http://schemas.microsoft.com/office/drawing/2014/main" xmlns="" id="{27ED73B8-9257-46F0-96D1-4F748BF3BAF6}"/>
              </a:ext>
            </a:extLst>
          </p:cNvPr>
          <p:cNvSpPr>
            <a:spLocks noGrp="1"/>
          </p:cNvSpPr>
          <p:nvPr>
            <p:ph type="ctrTitle"/>
          </p:nvPr>
        </p:nvSpPr>
        <p:spPr>
          <a:xfrm>
            <a:off x="914400" y="0"/>
            <a:ext cx="7772400" cy="1470000"/>
          </a:xfrm>
        </p:spPr>
        <p:txBody>
          <a:bodyPr/>
          <a:lstStyle/>
          <a:p>
            <a:r>
              <a:rPr lang="en-US" dirty="0">
                <a:solidFill>
                  <a:schemeClr val="bg1"/>
                </a:solidFill>
              </a:rPr>
              <a:t>Introduction</a:t>
            </a:r>
          </a:p>
        </p:txBody>
      </p:sp>
      <p:sp>
        <p:nvSpPr>
          <p:cNvPr id="89" name="Shape 89"/>
          <p:cNvSpPr txBox="1"/>
          <p:nvPr/>
        </p:nvSpPr>
        <p:spPr>
          <a:xfrm>
            <a:off x="3938075" y="483125"/>
            <a:ext cx="5085000" cy="402624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Calibri"/>
              <a:buNone/>
            </a:pPr>
            <a:r>
              <a:rPr lang="en-US" sz="4800" b="1" dirty="0">
                <a:solidFill>
                  <a:srgbClr val="002060"/>
                </a:solidFill>
                <a:latin typeface="+mj-lt"/>
                <a:ea typeface="Calibri"/>
                <a:cs typeface="Calibri"/>
                <a:sym typeface="Calibri"/>
              </a:rPr>
              <a:t>USCG Auxiliary Instructor Development </a:t>
            </a:r>
            <a:endParaRPr lang="en-US" sz="4800" b="1" i="0" u="none" strike="noStrike" cap="none" dirty="0">
              <a:solidFill>
                <a:srgbClr val="002060"/>
              </a:solidFill>
              <a:latin typeface="+mj-lt"/>
              <a:ea typeface="Calibri"/>
              <a:cs typeface="Calibri"/>
              <a:sym typeface="Calibri"/>
            </a:endParaRP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a:solidFill>
                  <a:srgbClr val="002060"/>
                </a:solidFill>
                <a:latin typeface="+mj-lt"/>
                <a:ea typeface="Calibri"/>
                <a:cs typeface="Calibri"/>
                <a:sym typeface="Calibri"/>
              </a:rPr>
              <a:t>2020</a:t>
            </a:r>
          </a:p>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Font typeface="Arial"/>
              <a:buNone/>
            </a:pPr>
            <a:endParaRPr sz="6000" b="1" i="0" u="none" strike="noStrike" cap="none" dirty="0">
              <a:solidFill>
                <a:srgbClr val="0000FF"/>
              </a:solidFill>
              <a:latin typeface="Calibri"/>
              <a:ea typeface="Calibri"/>
              <a:cs typeface="Calibri"/>
              <a:sym typeface="Calibri"/>
            </a:endParaRP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t>90</a:t>
            </a:fld>
            <a:endParaRPr lang="en-US" sz="1200" dirty="0">
              <a:solidFill>
                <a:srgbClr val="888888"/>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660" y="2816498"/>
            <a:ext cx="3385743" cy="3385743"/>
          </a:xfrm>
          <a:prstGeom prst="rect">
            <a:avLst/>
          </a:prstGeom>
        </p:spPr>
      </p:pic>
      <p:sp>
        <p:nvSpPr>
          <p:cNvPr id="4" name="TextBox 3"/>
          <p:cNvSpPr txBox="1"/>
          <p:nvPr/>
        </p:nvSpPr>
        <p:spPr>
          <a:xfrm>
            <a:off x="5120640" y="4413504"/>
            <a:ext cx="3566160" cy="830997"/>
          </a:xfrm>
          <a:prstGeom prst="rect">
            <a:avLst/>
          </a:prstGeom>
          <a:noFill/>
        </p:spPr>
        <p:txBody>
          <a:bodyPr wrap="square" rtlCol="0">
            <a:spAutoFit/>
          </a:bodyPr>
          <a:lstStyle/>
          <a:p>
            <a:r>
              <a:rPr lang="en-US" sz="4800" b="1" dirty="0">
                <a:solidFill>
                  <a:srgbClr val="002060"/>
                </a:solidFill>
                <a:latin typeface="+mj-lt"/>
                <a:ea typeface="Calibri"/>
                <a:cs typeface="Calibri"/>
              </a:rPr>
              <a:t>Questions?</a:t>
            </a:r>
          </a:p>
        </p:txBody>
      </p:sp>
      <p:sp>
        <p:nvSpPr>
          <p:cNvPr id="5" name="TextBox 4"/>
          <p:cNvSpPr txBox="1"/>
          <p:nvPr/>
        </p:nvSpPr>
        <p:spPr>
          <a:xfrm>
            <a:off x="755904" y="6030074"/>
            <a:ext cx="1332428" cy="707886"/>
          </a:xfrm>
          <a:prstGeom prst="rect">
            <a:avLst/>
          </a:prstGeom>
          <a:noFill/>
        </p:spPr>
        <p:txBody>
          <a:bodyPr wrap="square" rtlCol="0">
            <a:spAutoFit/>
          </a:bodyPr>
          <a:lstStyle/>
          <a:p>
            <a:r>
              <a:rPr lang="en-US" sz="4000" dirty="0">
                <a:hlinkClick r:id="rId4" action="ppaction://hlinkfile"/>
              </a:rPr>
              <a:t>T</a:t>
            </a:r>
            <a:endParaRPr lang="en-US" sz="4000" dirty="0"/>
          </a:p>
        </p:txBody>
      </p:sp>
    </p:spTree>
    <p:extLst>
      <p:ext uri="{BB962C8B-B14F-4D97-AF65-F5344CB8AC3E}">
        <p14:creationId xmlns:p14="http://schemas.microsoft.com/office/powerpoint/2010/main" val="16437528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10766</TotalTime>
  <Words>8778</Words>
  <Application>Microsoft Office PowerPoint</Application>
  <PresentationFormat>On-screen Show (4:3)</PresentationFormat>
  <Paragraphs>1411</Paragraphs>
  <Slides>90</Slides>
  <Notes>90</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90</vt:i4>
      </vt:variant>
    </vt:vector>
  </HeadingPairs>
  <TitlesOfParts>
    <vt:vector size="96" baseType="lpstr">
      <vt:lpstr>Times New Roman</vt:lpstr>
      <vt:lpstr>Arial</vt:lpstr>
      <vt:lpstr>Calibri</vt:lpstr>
      <vt:lpstr>Arial Black</vt:lpstr>
      <vt:lpstr>Office Theme</vt:lpstr>
      <vt:lpstr>Aux 3</vt:lpstr>
      <vt:lpstr>Introduction</vt:lpstr>
      <vt:lpstr>Opening Remarks</vt:lpstr>
      <vt:lpstr>General Information</vt:lpstr>
      <vt:lpstr>Schedule</vt:lpstr>
      <vt:lpstr>Student To-Do List</vt:lpstr>
      <vt:lpstr>E- Directorate Team</vt:lpstr>
      <vt:lpstr>Student Guide Contents</vt:lpstr>
      <vt:lpstr>Unit 1 - Introduction</vt:lpstr>
      <vt:lpstr>Auxiliary Instructor Traits</vt:lpstr>
      <vt:lpstr>Expectations</vt:lpstr>
      <vt:lpstr> Goals</vt:lpstr>
      <vt:lpstr>Unit 2 - Instructor Competencies</vt:lpstr>
      <vt:lpstr>14 Instructor Competencies</vt:lpstr>
      <vt:lpstr>14 Instructor Competencies</vt:lpstr>
      <vt:lpstr>14 Instructor Competencies</vt:lpstr>
      <vt:lpstr>14 Instructor Competencies</vt:lpstr>
      <vt:lpstr>Instructor Requirements</vt:lpstr>
      <vt:lpstr>Influencing Learning</vt:lpstr>
      <vt:lpstr>Types of Learning</vt:lpstr>
      <vt:lpstr>Positive Learning Environment</vt:lpstr>
      <vt:lpstr>Unit 3 - Lesson Plan</vt:lpstr>
      <vt:lpstr>The Course Must Have Value</vt:lpstr>
      <vt:lpstr>Lesson Plan - Event 1</vt:lpstr>
      <vt:lpstr>Lesson Plan - Event 2</vt:lpstr>
      <vt:lpstr>Lesson Plan - Event 3</vt:lpstr>
      <vt:lpstr>Lesson Plan - Event 4</vt:lpstr>
      <vt:lpstr>Lesson Plan - Event 5</vt:lpstr>
      <vt:lpstr>Lesson Plan - Event 6</vt:lpstr>
      <vt:lpstr>Lesson Plan - Event 7</vt:lpstr>
      <vt:lpstr>Lesson Plan - Event 7</vt:lpstr>
      <vt:lpstr>Lesson Plan - Event 8</vt:lpstr>
      <vt:lpstr>Lesson Plan - Event 9</vt:lpstr>
      <vt:lpstr>Unit 3 - Conclusion</vt:lpstr>
      <vt:lpstr>Unit 4 - Using Media Effectively</vt:lpstr>
      <vt:lpstr>Using Media Effectively</vt:lpstr>
      <vt:lpstr>Aids, Equipment, and Material</vt:lpstr>
      <vt:lpstr>Teaching Equipment</vt:lpstr>
      <vt:lpstr>Unit 4 - Conclusion</vt:lpstr>
      <vt:lpstr>Unit 5 - Effective Communications</vt:lpstr>
      <vt:lpstr>Verbal and Non-Verbal Factors</vt:lpstr>
      <vt:lpstr>Verbal Techniques</vt:lpstr>
      <vt:lpstr>Active Listening Techniques</vt:lpstr>
      <vt:lpstr>Non-Verbal Techniques</vt:lpstr>
      <vt:lpstr>Verbal Communications</vt:lpstr>
      <vt:lpstr>Non-Verbal Communications</vt:lpstr>
      <vt:lpstr>Communications</vt:lpstr>
      <vt:lpstr>Communication Helpers</vt:lpstr>
      <vt:lpstr>Types of Questions</vt:lpstr>
      <vt:lpstr>Effective Open Ended Questions</vt:lpstr>
      <vt:lpstr>Effective Open Ended Questions</vt:lpstr>
      <vt:lpstr>Responding to Questions</vt:lpstr>
      <vt:lpstr>Handling Incorrect Answers</vt:lpstr>
      <vt:lpstr>Unit 5 - Conclusion</vt:lpstr>
      <vt:lpstr>Unit 6 – Difficult Situations</vt:lpstr>
      <vt:lpstr>Improving Effectiveness</vt:lpstr>
      <vt:lpstr>Assessing Learners</vt:lpstr>
      <vt:lpstr>Time Management</vt:lpstr>
      <vt:lpstr>Learning Groups</vt:lpstr>
      <vt:lpstr>Dealing with Difficult Learners Overview</vt:lpstr>
      <vt:lpstr>Dealing with Difficult Learners Talkers</vt:lpstr>
      <vt:lpstr>Dealing with Difficult Learners Too Many Questions</vt:lpstr>
      <vt:lpstr>Dealing with Difficult Learners Challengers</vt:lpstr>
      <vt:lpstr>Dealing with Difficult Learners “Know-it-Alls”</vt:lpstr>
      <vt:lpstr>Dealing with Difficult Learners Uninvolved</vt:lpstr>
      <vt:lpstr>Unit 6 - Conclusion</vt:lpstr>
      <vt:lpstr>Unit 7 - Accommodating ALL Students</vt:lpstr>
      <vt:lpstr>Pre-Planning Anticipate Challenges</vt:lpstr>
      <vt:lpstr>Pre-Planning ADA Compliance</vt:lpstr>
      <vt:lpstr>Pre-Planning Determining Needs</vt:lpstr>
      <vt:lpstr>Removing Visual Barriers</vt:lpstr>
      <vt:lpstr>Removing Auditory Barriers</vt:lpstr>
      <vt:lpstr>Other Challenges</vt:lpstr>
      <vt:lpstr>Test Taking Accommodations</vt:lpstr>
      <vt:lpstr>Unit 7 - Conclusion</vt:lpstr>
      <vt:lpstr>Unit 8 - Electronic Technologies</vt:lpstr>
      <vt:lpstr>Distance Learning</vt:lpstr>
      <vt:lpstr>Types of Distance Learning</vt:lpstr>
      <vt:lpstr>Interactive vs Non-Interactive</vt:lpstr>
      <vt:lpstr>Synchronous vs Asynchronous</vt:lpstr>
      <vt:lpstr>Interactive Synchronous Learning</vt:lpstr>
      <vt:lpstr>Non-Interactive Synchronous Learning</vt:lpstr>
      <vt:lpstr>E-Learning</vt:lpstr>
      <vt:lpstr>Learning Communities</vt:lpstr>
      <vt:lpstr>Online Learning </vt:lpstr>
      <vt:lpstr>Online Teaching Effectiveness</vt:lpstr>
      <vt:lpstr>Unit 8 - Conclusion</vt:lpstr>
      <vt:lpstr>Presentation Tips</vt:lpstr>
      <vt:lpstr>Presentation Tips</vt:lpstr>
      <vt:lpstr>Instructional Best Practices</vt:lpstr>
      <vt:lpstr>Introduction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Karen Miller</cp:lastModifiedBy>
  <cp:revision>562</cp:revision>
  <cp:lastPrinted>2020-08-11T02:43:40Z</cp:lastPrinted>
  <dcterms:modified xsi:type="dcterms:W3CDTF">2021-08-21T19:20:30Z</dcterms:modified>
</cp:coreProperties>
</file>